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23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68" r:id="rId17"/>
    <p:sldId id="275" r:id="rId18"/>
    <p:sldId id="272" r:id="rId19"/>
    <p:sldId id="273" r:id="rId20"/>
    <p:sldId id="274" r:id="rId21"/>
    <p:sldId id="276" r:id="rId22"/>
  </p:sldIdLst>
  <p:sldSz cx="12192000" cy="6858000"/>
  <p:notesSz cx="6858000" cy="9144000"/>
  <p:defaultTextStyle>
    <a:defPPr>
      <a:defRPr lang="en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94693"/>
  </p:normalViewPr>
  <p:slideViewPr>
    <p:cSldViewPr snapToGrid="0">
      <p:cViewPr varScale="1">
        <p:scale>
          <a:sx n="118" d="100"/>
          <a:sy n="118" d="100"/>
        </p:scale>
        <p:origin x="5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39F71-FC03-F246-BC92-06B6235D97A8}" type="datetimeFigureOut">
              <a:rPr lang="en-GR" smtClean="0"/>
              <a:t>4/10/23</a:t>
            </a:fld>
            <a:endParaRPr lang="en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9DAC4-B183-FC46-BAA7-8316E1A1776E}" type="slidenum">
              <a:rPr lang="en-GR" smtClean="0"/>
              <a:t>‹#›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4245813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A9DAC4-B183-FC46-BAA7-8316E1A1776E}" type="slidenum">
              <a:rPr lang="en-GR" smtClean="0"/>
              <a:t>7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866229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A9DAC4-B183-FC46-BAA7-8316E1A1776E}" type="slidenum">
              <a:rPr lang="en-GR" smtClean="0"/>
              <a:t>18</a:t>
            </a:fld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3844047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8808-26D1-4F4B-96F4-F3082078D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008" y="1122362"/>
            <a:ext cx="8816632" cy="357155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0C639-B0CD-4365-98A9-C1E5FF6CF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008" y="5521960"/>
            <a:ext cx="8816632" cy="94487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0C52-E6BB-4B27-B5D8-2D33B249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C649-4A0C-4EF2-8FC1-2BCF0BF9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E03F2-D0FE-49BB-8AEC-E99C4DB2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4A7CC8F-56A6-423D-B67A-8BA89D3EC911}"/>
              </a:ext>
            </a:extLst>
          </p:cNvPr>
          <p:cNvCxnSpPr>
            <a:cxnSpLocks/>
          </p:cNvCxnSpPr>
          <p:nvPr/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241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56D52-667C-4E67-9038-A0BDFD8C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E72AC-0272-475A-BD25-2AB7AC1DE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FBFF2-9ECB-4CDD-87FA-9DD1F87B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12B3-DAF5-4BA7-A3A6-D0284716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171AE-4A11-4035-A072-9AC4053F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50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52E95-2F50-48D3-B00E-4C259644E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50174" y="838199"/>
            <a:ext cx="2303626" cy="5338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617C9B-4E02-49C8-B6DF-65ED3C990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38199"/>
            <a:ext cx="7734300" cy="5338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10C-AC31-4D80-B78F-08E48CDCB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B5B7-F312-4BC9-A5D3-72E065D1B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2E489-5442-4698-B6E3-3421A97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F3A7E1-F157-4338-B7F7-9C0A2D60B7FF}"/>
              </a:ext>
            </a:extLst>
          </p:cNvPr>
          <p:cNvCxnSpPr>
            <a:cxnSpLocks/>
          </p:cNvCxnSpPr>
          <p:nvPr/>
        </p:nvCxnSpPr>
        <p:spPr>
          <a:xfrm>
            <a:off x="881133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040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5B5E-C545-4763-BA47-4C2C0FCA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63F8-8E34-4910-BF7A-F1C5A9968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E74E5-D20D-4AB7-8D98-F336CE0E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D23AA-8F22-4B09-8FAA-CD16E5D6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8A028-A0C8-45E7-915E-B83FF59C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408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F01F-198D-4AAD-B4FB-AD3B44981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8200"/>
            <a:ext cx="9438640" cy="4114800"/>
          </a:xfrm>
        </p:spPr>
        <p:txBody>
          <a:bodyPr anchor="t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BCC2B-311B-4FB6-B3A5-26F68055A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217160"/>
            <a:ext cx="9438640" cy="802640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CB73D-2D6B-4FA6-89A4-DCC89F80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0C188-FF43-44C1-A005-679168D5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D1188-DA27-47B2-8176-31193EEC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036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B5A25-7E99-42A8-8D6D-648EFE20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501DC-62B7-42BD-A941-D34E92719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5C5C1-4FD4-4958-99A0-BDADECA3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1B234-5D54-44E5-B41D-B205AAF5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7BCDB-6B96-45D6-B5E9-823A96EB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39C5F-F16F-4AFD-98D1-FA3BB96A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93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4C1F-0040-4BBF-81A6-FD2E3063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7978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894A7-1DA1-44C1-8ED0-71627943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24035"/>
            <a:ext cx="4997132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AB945-31E2-4B60-9076-CBB8F859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99713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1B3EA-2E84-4B8B-A104-81BD57742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5080" y="1824035"/>
            <a:ext cx="5000308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511AB8-302C-476E-B80A-AA739911E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5080" y="2505075"/>
            <a:ext cx="500030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47C29-FE34-4E6E-9921-78C54673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F6B420-A9CE-4BB6-A653-5C3ABC7D6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1DF8FE-1179-4798-B16D-AF1DFA26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069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66F1A-0A68-4048-808F-CD7A9F3B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9592"/>
            <a:ext cx="10515600" cy="157322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CB3E6-5365-48F5-8D2A-0B002BA3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D8EE9-4D97-4B2F-8D38-41CB9EE7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C5952-0A27-4FAB-A3FD-12003787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381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08427-909D-4679-9192-BC99557A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E39A6-1E09-42B5-85B4-7E8B5AB2A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38940-01DD-4C97-8649-E01C3B0E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42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3B3D-D568-40B4-A73A-1C8EA9ABB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1818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6EB3-917A-43B7-85BB-D00B5D2F0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798" y="987425"/>
            <a:ext cx="5840589" cy="50323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AC029-3BC1-4637-A7F9-BC786DC26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72360"/>
            <a:ext cx="3691817" cy="349662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0B948-89C5-4AC5-B7A0-17136F5C5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A6C8C5-652F-46CB-BD26-E262B057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B50CB-E91F-4B71-81F0-800F2B51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69B885-FDB8-4C62-A285-A0CDC49A6B0C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6226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941E-6445-4840-81AE-104EF7A4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6652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F8B866-E32B-4AE7-AEF3-6974AE328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86120" y="838200"/>
            <a:ext cx="560323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ABB7A-E157-499A-B224-C2313181F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67280"/>
            <a:ext cx="3696652" cy="35017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77283-E2B8-405E-BB6E-9F121140E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21F05-EB94-417F-B19B-96FF3D9E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7C3C7-B6DB-4064-8E66-9FB770C8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E233FA-220A-423F-907E-5F81526A28A0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492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76A66-BE83-43F9-A28B-02DF7879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76E94-F276-4F0F-8DD9-B1F8A3198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964E-3A2E-4DB9-B96A-EDE144A47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6CCBF3A-D7FB-4B97-8FD5-6FFB20CB1E84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CB382-EE11-430D-941A-DB76EEB7F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562FE-ACD1-43F2-A3DE-5B11E10B7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B34A3B-1FD5-48FF-9982-1E64C864C01D}"/>
              </a:ext>
            </a:extLst>
          </p:cNvPr>
          <p:cNvCxnSpPr>
            <a:cxnSpLocks/>
          </p:cNvCxnSpPr>
          <p:nvPr/>
        </p:nvCxnSpPr>
        <p:spPr>
          <a:xfrm flipH="1">
            <a:off x="4" y="1824111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593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oronaki@central.ntua.gr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gantonak@central.ntua.gr" TargetMode="External"/><Relationship Id="rId4" Type="http://schemas.openxmlformats.org/officeDocument/2006/relationships/hyperlink" Target="mailto:rdomenikos@mail.ntua.gr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naconda.org/anaconda/anaconda-navigator" TargetMode="External"/><Relationship Id="rId2" Type="http://schemas.openxmlformats.org/officeDocument/2006/relationships/hyperlink" Target="https://code.visualstudio.com/download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Domenikos/Thermodynamics_Software_2023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626F98-F213-4034-8836-88A71501D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hite structure">
            <a:extLst>
              <a:ext uri="{FF2B5EF4-FFF2-40B4-BE49-F238E27FC236}">
                <a16:creationId xmlns:a16="http://schemas.microsoft.com/office/drawing/2014/main" id="{69AEB164-F39A-6292-FB3C-101D43B7B8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b="2424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6B3DAACF-D844-4480-94BE-2DE00ABEE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75199" y="726177"/>
            <a:ext cx="5241603" cy="5343721"/>
          </a:xfrm>
          <a:custGeom>
            <a:avLst/>
            <a:gdLst>
              <a:gd name="connsiteX0" fmla="*/ 5325805 w 5325805"/>
              <a:gd name="connsiteY0" fmla="*/ 2714782 h 5429563"/>
              <a:gd name="connsiteX1" fmla="*/ 2611024 w 5325805"/>
              <a:gd name="connsiteY1" fmla="*/ 5429563 h 5429563"/>
              <a:gd name="connsiteX2" fmla="*/ 1942188 w 5325805"/>
              <a:gd name="connsiteY2" fmla="*/ 5429563 h 5429563"/>
              <a:gd name="connsiteX3" fmla="*/ 668836 w 5325805"/>
              <a:gd name="connsiteY3" fmla="*/ 5429563 h 5429563"/>
              <a:gd name="connsiteX4" fmla="*/ 0 w 5325805"/>
              <a:gd name="connsiteY4" fmla="*/ 5429563 h 5429563"/>
              <a:gd name="connsiteX5" fmla="*/ 0 w 5325805"/>
              <a:gd name="connsiteY5" fmla="*/ 0 h 5429563"/>
              <a:gd name="connsiteX6" fmla="*/ 668836 w 5325805"/>
              <a:gd name="connsiteY6" fmla="*/ 0 h 5429563"/>
              <a:gd name="connsiteX7" fmla="*/ 1942188 w 5325805"/>
              <a:gd name="connsiteY7" fmla="*/ 0 h 5429563"/>
              <a:gd name="connsiteX8" fmla="*/ 2611024 w 5325805"/>
              <a:gd name="connsiteY8" fmla="*/ 0 h 5429563"/>
              <a:gd name="connsiteX9" fmla="*/ 5325805 w 5325805"/>
              <a:gd name="connsiteY9" fmla="*/ 2714782 h 5429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25805" h="5429563">
                <a:moveTo>
                  <a:pt x="5325805" y="2714782"/>
                </a:moveTo>
                <a:cubicBezTo>
                  <a:pt x="5325805" y="4214114"/>
                  <a:pt x="4110356" y="5429563"/>
                  <a:pt x="2611024" y="5429563"/>
                </a:cubicBezTo>
                <a:lnTo>
                  <a:pt x="1942188" y="5429563"/>
                </a:lnTo>
                <a:lnTo>
                  <a:pt x="668836" y="5429563"/>
                </a:lnTo>
                <a:lnTo>
                  <a:pt x="0" y="5429563"/>
                </a:lnTo>
                <a:lnTo>
                  <a:pt x="0" y="0"/>
                </a:lnTo>
                <a:lnTo>
                  <a:pt x="668836" y="0"/>
                </a:lnTo>
                <a:lnTo>
                  <a:pt x="1942188" y="0"/>
                </a:lnTo>
                <a:lnTo>
                  <a:pt x="2611024" y="0"/>
                </a:lnTo>
                <a:cubicBezTo>
                  <a:pt x="4110356" y="0"/>
                  <a:pt x="5325805" y="1215450"/>
                  <a:pt x="5325805" y="2714782"/>
                </a:cubicBezTo>
                <a:close/>
              </a:path>
            </a:pathLst>
          </a:custGeom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D29412-EF48-B01D-D1C8-B26DE3238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600" y="598716"/>
            <a:ext cx="9677400" cy="3558288"/>
          </a:xfrm>
        </p:spPr>
        <p:txBody>
          <a:bodyPr>
            <a:normAutofit/>
          </a:bodyPr>
          <a:lstStyle/>
          <a:p>
            <a:pPr algn="ctr"/>
            <a:r>
              <a:rPr lang="el-GR" sz="8000" dirty="0"/>
              <a:t>Λογισμικό Θερμοδυναμικής</a:t>
            </a:r>
            <a:br>
              <a:rPr lang="en-US" sz="8000" dirty="0"/>
            </a:br>
            <a:r>
              <a:rPr lang="el-GR" sz="2800" dirty="0"/>
              <a:t>Με χρήση </a:t>
            </a:r>
            <a:r>
              <a:rPr lang="en-US" sz="6000" dirty="0"/>
              <a:t>Python</a:t>
            </a:r>
            <a:endParaRPr lang="en-GR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FAF3B4-E9AA-D0B1-2275-39C96EEC6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7057" y="4388785"/>
            <a:ext cx="6337886" cy="187050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GR" sz="2400" dirty="0"/>
              <a:t>Δ</a:t>
            </a:r>
            <a:r>
              <a:rPr lang="el-GR" sz="2400" dirty="0" err="1"/>
              <a:t>ιδ</a:t>
            </a:r>
            <a:r>
              <a:rPr lang="en-GR" sz="2400" dirty="0"/>
              <a:t>ά</a:t>
            </a:r>
            <a:r>
              <a:rPr lang="el-GR" sz="2400" dirty="0" err="1"/>
              <a:t>σκοντες</a:t>
            </a:r>
            <a:r>
              <a:rPr lang="el-GR" sz="2400" dirty="0"/>
              <a:t>:</a:t>
            </a:r>
          </a:p>
          <a:p>
            <a:pPr algn="ctr"/>
            <a:r>
              <a:rPr lang="el-GR" sz="2400" dirty="0" err="1"/>
              <a:t>Καθ</a:t>
            </a:r>
            <a:r>
              <a:rPr lang="el-GR" sz="2400" dirty="0"/>
              <a:t>. Ειρήνη Κορωνάκη</a:t>
            </a:r>
            <a:r>
              <a:rPr lang="en-US" sz="2400" dirty="0"/>
              <a:t> (</a:t>
            </a:r>
            <a:r>
              <a:rPr lang="en-US" sz="2400" dirty="0">
                <a:hlinkClick r:id="rId3"/>
              </a:rPr>
              <a:t>koronaki@central.ntua.gr</a:t>
            </a:r>
            <a:r>
              <a:rPr lang="en-US" sz="2400" dirty="0"/>
              <a:t>)</a:t>
            </a:r>
            <a:endParaRPr lang="el-GR" sz="2400" dirty="0"/>
          </a:p>
          <a:p>
            <a:pPr algn="ctr"/>
            <a:r>
              <a:rPr lang="el-GR" sz="2400" dirty="0"/>
              <a:t>Δρ. Ραφαήλ Δομένικος (</a:t>
            </a:r>
            <a:r>
              <a:rPr lang="en-US" sz="2400" dirty="0">
                <a:hlinkClick r:id="rId4"/>
              </a:rPr>
              <a:t>rdomenikos@mail.ntua.gr</a:t>
            </a:r>
            <a:r>
              <a:rPr lang="en-US" sz="2400" dirty="0"/>
              <a:t>)</a:t>
            </a:r>
            <a:endParaRPr lang="el-GR" sz="2400" dirty="0"/>
          </a:p>
          <a:p>
            <a:pPr algn="ctr"/>
            <a:r>
              <a:rPr lang="el-GR" sz="2400" dirty="0"/>
              <a:t>Δρ. Γεώργιος </a:t>
            </a:r>
            <a:r>
              <a:rPr lang="el-GR" sz="2400" dirty="0" err="1"/>
              <a:t>Αντωνάκος</a:t>
            </a:r>
            <a:r>
              <a:rPr lang="en-US" sz="2400" dirty="0"/>
              <a:t> (</a:t>
            </a:r>
            <a:r>
              <a:rPr lang="en-US" sz="2400" dirty="0">
                <a:hlinkClick r:id="rId5"/>
              </a:rPr>
              <a:t>gantonak@central.ntua.gr</a:t>
            </a:r>
            <a:r>
              <a:rPr lang="en-US" sz="2400" dirty="0"/>
              <a:t>)</a:t>
            </a:r>
            <a:endParaRPr lang="en-GR" sz="2400" dirty="0"/>
          </a:p>
        </p:txBody>
      </p:sp>
    </p:spTree>
    <p:extLst>
      <p:ext uri="{BB962C8B-B14F-4D97-AF65-F5344CB8AC3E}">
        <p14:creationId xmlns:p14="http://schemas.microsoft.com/office/powerpoint/2010/main" val="63644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C2683A9-2B5C-F876-1629-2E7047565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665" y="0"/>
            <a:ext cx="7557977" cy="6858000"/>
          </a:xfrm>
          <a:prstGeom prst="rect">
            <a:avLst/>
          </a:prstGeom>
        </p:spPr>
      </p:pic>
      <p:sp>
        <p:nvSpPr>
          <p:cNvPr id="5" name="Doughnut 4">
            <a:extLst>
              <a:ext uri="{FF2B5EF4-FFF2-40B4-BE49-F238E27FC236}">
                <a16:creationId xmlns:a16="http://schemas.microsoft.com/office/drawing/2014/main" id="{28FA8911-3C85-3431-3D48-71ECD5C026B6}"/>
              </a:ext>
            </a:extLst>
          </p:cNvPr>
          <p:cNvSpPr/>
          <p:nvPr/>
        </p:nvSpPr>
        <p:spPr>
          <a:xfrm>
            <a:off x="5006277" y="1567630"/>
            <a:ext cx="1284795" cy="517202"/>
          </a:xfrm>
          <a:prstGeom prst="donut">
            <a:avLst>
              <a:gd name="adj" fmla="val 7156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6" name="Doughnut 5">
            <a:extLst>
              <a:ext uri="{FF2B5EF4-FFF2-40B4-BE49-F238E27FC236}">
                <a16:creationId xmlns:a16="http://schemas.microsoft.com/office/drawing/2014/main" id="{BB6D5A70-39D7-40DE-5CFF-39F51208C071}"/>
              </a:ext>
            </a:extLst>
          </p:cNvPr>
          <p:cNvSpPr/>
          <p:nvPr/>
        </p:nvSpPr>
        <p:spPr>
          <a:xfrm>
            <a:off x="3375597" y="3652462"/>
            <a:ext cx="4031043" cy="611690"/>
          </a:xfrm>
          <a:prstGeom prst="donut">
            <a:avLst>
              <a:gd name="adj" fmla="val 7156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7" name="Doughnut 6">
            <a:extLst>
              <a:ext uri="{FF2B5EF4-FFF2-40B4-BE49-F238E27FC236}">
                <a16:creationId xmlns:a16="http://schemas.microsoft.com/office/drawing/2014/main" id="{BD938217-FB5E-5C21-D54C-77990948429D}"/>
              </a:ext>
            </a:extLst>
          </p:cNvPr>
          <p:cNvSpPr/>
          <p:nvPr/>
        </p:nvSpPr>
        <p:spPr>
          <a:xfrm>
            <a:off x="3352674" y="5737294"/>
            <a:ext cx="1653603" cy="751898"/>
          </a:xfrm>
          <a:prstGeom prst="donut">
            <a:avLst>
              <a:gd name="adj" fmla="val 7156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4D3E9295-DF76-0216-F07A-2B6DB90192E0}"/>
              </a:ext>
            </a:extLst>
          </p:cNvPr>
          <p:cNvSpPr/>
          <p:nvPr/>
        </p:nvSpPr>
        <p:spPr>
          <a:xfrm rot="16200000">
            <a:off x="2677996" y="1219619"/>
            <a:ext cx="239338" cy="1213224"/>
          </a:xfrm>
          <a:prstGeom prst="downArrow">
            <a:avLst>
              <a:gd name="adj1" fmla="val 23245"/>
              <a:gd name="adj2" fmla="val 1067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E82EB468-8556-180D-9695-D4EFC0416BEB}"/>
              </a:ext>
            </a:extLst>
          </p:cNvPr>
          <p:cNvSpPr/>
          <p:nvPr/>
        </p:nvSpPr>
        <p:spPr>
          <a:xfrm rot="16200000">
            <a:off x="2455492" y="3351695"/>
            <a:ext cx="239338" cy="1213224"/>
          </a:xfrm>
          <a:prstGeom prst="downArrow">
            <a:avLst>
              <a:gd name="adj1" fmla="val 23245"/>
              <a:gd name="adj2" fmla="val 1067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14FBF89D-BB3A-173A-CA6D-2E7954FDF246}"/>
              </a:ext>
            </a:extLst>
          </p:cNvPr>
          <p:cNvSpPr/>
          <p:nvPr/>
        </p:nvSpPr>
        <p:spPr>
          <a:xfrm rot="16200000">
            <a:off x="2374964" y="5514252"/>
            <a:ext cx="239338" cy="1213224"/>
          </a:xfrm>
          <a:prstGeom prst="downArrow">
            <a:avLst>
              <a:gd name="adj1" fmla="val 23245"/>
              <a:gd name="adj2" fmla="val 1067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519178-B924-10B9-57D6-373254710F63}"/>
              </a:ext>
            </a:extLst>
          </p:cNvPr>
          <p:cNvSpPr txBox="1"/>
          <p:nvPr/>
        </p:nvSpPr>
        <p:spPr>
          <a:xfrm>
            <a:off x="123005" y="1179899"/>
            <a:ext cx="2496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R" dirty="0"/>
              <a:t>Ό</a:t>
            </a:r>
            <a:r>
              <a:rPr lang="el-GR" dirty="0" err="1"/>
              <a:t>νομα</a:t>
            </a:r>
            <a:r>
              <a:rPr lang="el-GR" dirty="0"/>
              <a:t> του </a:t>
            </a:r>
            <a:r>
              <a:rPr lang="en-US" dirty="0"/>
              <a:t>repo o</a:t>
            </a:r>
            <a:endParaRPr lang="el-GR" dirty="0"/>
          </a:p>
          <a:p>
            <a:r>
              <a:rPr lang="en-US" dirty="0"/>
              <a:t> </a:t>
            </a:r>
            <a:r>
              <a:rPr lang="el-GR" dirty="0"/>
              <a:t>Αριθμός Μητρώου σας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5FF348-2086-02F0-3F6A-320EB6B7C899}"/>
              </a:ext>
            </a:extLst>
          </p:cNvPr>
          <p:cNvSpPr txBox="1"/>
          <p:nvPr/>
        </p:nvSpPr>
        <p:spPr>
          <a:xfrm>
            <a:off x="474603" y="3740083"/>
            <a:ext cx="1272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Private repo</a:t>
            </a:r>
            <a:endParaRPr lang="en-G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32D098-F629-D466-C4B3-C3A98505B4A4}"/>
              </a:ext>
            </a:extLst>
          </p:cNvPr>
          <p:cNvSpPr txBox="1"/>
          <p:nvPr/>
        </p:nvSpPr>
        <p:spPr>
          <a:xfrm>
            <a:off x="407037" y="5936197"/>
            <a:ext cx="14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License: None</a:t>
            </a:r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526045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B94C1C6-8E2D-6F99-3FCB-A3F54F981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383"/>
          <a:stretch/>
        </p:blipFill>
        <p:spPr>
          <a:xfrm>
            <a:off x="0" y="0"/>
            <a:ext cx="6499041" cy="3813886"/>
          </a:xfrm>
          <a:prstGeom prst="rect">
            <a:avLst/>
          </a:prstGeom>
        </p:spPr>
      </p:pic>
      <p:sp>
        <p:nvSpPr>
          <p:cNvPr id="5" name="Doughnut 4">
            <a:extLst>
              <a:ext uri="{FF2B5EF4-FFF2-40B4-BE49-F238E27FC236}">
                <a16:creationId xmlns:a16="http://schemas.microsoft.com/office/drawing/2014/main" id="{7A1A3978-73AE-1B57-BC09-EA25FB13F701}"/>
              </a:ext>
            </a:extLst>
          </p:cNvPr>
          <p:cNvSpPr/>
          <p:nvPr/>
        </p:nvSpPr>
        <p:spPr>
          <a:xfrm>
            <a:off x="4118578" y="219153"/>
            <a:ext cx="865128" cy="339159"/>
          </a:xfrm>
          <a:prstGeom prst="donut">
            <a:avLst>
              <a:gd name="adj" fmla="val 7156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109E00F3-DEC8-D850-CCCD-31995742944B}"/>
              </a:ext>
            </a:extLst>
          </p:cNvPr>
          <p:cNvSpPr/>
          <p:nvPr/>
        </p:nvSpPr>
        <p:spPr>
          <a:xfrm rot="6938985">
            <a:off x="5333595" y="170853"/>
            <a:ext cx="239338" cy="1213224"/>
          </a:xfrm>
          <a:prstGeom prst="downArrow">
            <a:avLst>
              <a:gd name="adj1" fmla="val 23245"/>
              <a:gd name="adj2" fmla="val 1067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16AF1B7-441B-FE34-50CA-C74CF61675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383"/>
          <a:stretch/>
        </p:blipFill>
        <p:spPr>
          <a:xfrm>
            <a:off x="0" y="4074344"/>
            <a:ext cx="6499041" cy="2632491"/>
          </a:xfrm>
          <a:prstGeom prst="rect">
            <a:avLst/>
          </a:prstGeom>
        </p:spPr>
      </p:pic>
      <p:sp>
        <p:nvSpPr>
          <p:cNvPr id="9" name="Doughnut 8">
            <a:extLst>
              <a:ext uri="{FF2B5EF4-FFF2-40B4-BE49-F238E27FC236}">
                <a16:creationId xmlns:a16="http://schemas.microsoft.com/office/drawing/2014/main" id="{EDFA0DD0-3CB4-80F4-3385-D95BAD9A3D82}"/>
              </a:ext>
            </a:extLst>
          </p:cNvPr>
          <p:cNvSpPr/>
          <p:nvPr/>
        </p:nvSpPr>
        <p:spPr>
          <a:xfrm>
            <a:off x="560479" y="5221010"/>
            <a:ext cx="1071838" cy="288062"/>
          </a:xfrm>
          <a:prstGeom prst="donut">
            <a:avLst>
              <a:gd name="adj" fmla="val 7156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25CA6EBC-63D9-ADA0-32B5-B3DB352A2F35}"/>
              </a:ext>
            </a:extLst>
          </p:cNvPr>
          <p:cNvSpPr/>
          <p:nvPr/>
        </p:nvSpPr>
        <p:spPr>
          <a:xfrm rot="5400000">
            <a:off x="2119260" y="4758429"/>
            <a:ext cx="239338" cy="1213224"/>
          </a:xfrm>
          <a:prstGeom prst="downArrow">
            <a:avLst>
              <a:gd name="adj1" fmla="val 23245"/>
              <a:gd name="adj2" fmla="val 1067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3DBE2607-A201-AC5A-9FE2-7D7077E40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44"/>
          <a:stretch/>
        </p:blipFill>
        <p:spPr>
          <a:xfrm>
            <a:off x="6683463" y="58480"/>
            <a:ext cx="5535465" cy="3455446"/>
          </a:xfrm>
          <a:prstGeom prst="rect">
            <a:avLst/>
          </a:prstGeom>
        </p:spPr>
      </p:pic>
      <p:sp>
        <p:nvSpPr>
          <p:cNvPr id="13" name="Doughnut 12">
            <a:extLst>
              <a:ext uri="{FF2B5EF4-FFF2-40B4-BE49-F238E27FC236}">
                <a16:creationId xmlns:a16="http://schemas.microsoft.com/office/drawing/2014/main" id="{6D9920C4-CB71-6F27-060A-A80422145641}"/>
              </a:ext>
            </a:extLst>
          </p:cNvPr>
          <p:cNvSpPr/>
          <p:nvPr/>
        </p:nvSpPr>
        <p:spPr>
          <a:xfrm>
            <a:off x="9855619" y="2844515"/>
            <a:ext cx="865128" cy="339159"/>
          </a:xfrm>
          <a:prstGeom prst="donut">
            <a:avLst>
              <a:gd name="adj" fmla="val 7156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43062E81-1EC7-26D6-C21B-FDCD0BB69A84}"/>
              </a:ext>
            </a:extLst>
          </p:cNvPr>
          <p:cNvSpPr/>
          <p:nvPr/>
        </p:nvSpPr>
        <p:spPr>
          <a:xfrm rot="5400000">
            <a:off x="11234131" y="2407482"/>
            <a:ext cx="239338" cy="1213224"/>
          </a:xfrm>
          <a:prstGeom prst="downArrow">
            <a:avLst>
              <a:gd name="adj1" fmla="val 23245"/>
              <a:gd name="adj2" fmla="val 1067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pic>
        <p:nvPicPr>
          <p:cNvPr id="16" name="Picture 15" descr="A screenshot of a login box&#10;&#10;Description automatically generated">
            <a:extLst>
              <a:ext uri="{FF2B5EF4-FFF2-40B4-BE49-F238E27FC236}">
                <a16:creationId xmlns:a16="http://schemas.microsoft.com/office/drawing/2014/main" id="{0334EAA8-BAFB-282A-3AF6-0D83342BBF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9520" y="4315446"/>
            <a:ext cx="4960137" cy="1288035"/>
          </a:xfrm>
          <a:prstGeom prst="rect">
            <a:avLst/>
          </a:prstGeom>
        </p:spPr>
      </p:pic>
      <p:sp>
        <p:nvSpPr>
          <p:cNvPr id="17" name="Doughnut 16">
            <a:extLst>
              <a:ext uri="{FF2B5EF4-FFF2-40B4-BE49-F238E27FC236}">
                <a16:creationId xmlns:a16="http://schemas.microsoft.com/office/drawing/2014/main" id="{DC209B11-E254-CCAB-3D29-CB1F8B92DB2D}"/>
              </a:ext>
            </a:extLst>
          </p:cNvPr>
          <p:cNvSpPr/>
          <p:nvPr/>
        </p:nvSpPr>
        <p:spPr>
          <a:xfrm>
            <a:off x="7138315" y="5143401"/>
            <a:ext cx="1219754" cy="460080"/>
          </a:xfrm>
          <a:prstGeom prst="donut">
            <a:avLst>
              <a:gd name="adj" fmla="val 7156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935EB168-DCB3-4F21-4A2D-826C9C2AC4A6}"/>
              </a:ext>
            </a:extLst>
          </p:cNvPr>
          <p:cNvSpPr/>
          <p:nvPr/>
        </p:nvSpPr>
        <p:spPr>
          <a:xfrm rot="5400000">
            <a:off x="8855970" y="4758429"/>
            <a:ext cx="239338" cy="1213224"/>
          </a:xfrm>
          <a:prstGeom prst="downArrow">
            <a:avLst>
              <a:gd name="adj1" fmla="val 23245"/>
              <a:gd name="adj2" fmla="val 1067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71F85F-A947-6AF6-AE22-84A91FCA4219}"/>
              </a:ext>
            </a:extLst>
          </p:cNvPr>
          <p:cNvSpPr txBox="1"/>
          <p:nvPr/>
        </p:nvSpPr>
        <p:spPr>
          <a:xfrm>
            <a:off x="8339471" y="5750252"/>
            <a:ext cx="23934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/>
              <a:t>RDomenikos</a:t>
            </a:r>
            <a:endParaRPr lang="en-GR" sz="32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9A70734-681A-7D80-7B11-A057165AFAEE}"/>
              </a:ext>
            </a:extLst>
          </p:cNvPr>
          <p:cNvSpPr txBox="1"/>
          <p:nvPr/>
        </p:nvSpPr>
        <p:spPr>
          <a:xfrm>
            <a:off x="136026" y="58480"/>
            <a:ext cx="733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R" sz="6000" b="1" dirty="0">
                <a:solidFill>
                  <a:srgbClr val="FF0000"/>
                </a:solidFill>
              </a:rPr>
              <a:t>1</a:t>
            </a:r>
            <a:endParaRPr lang="en-GR" b="1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71B70C-3A09-2AA7-AC6C-8EE685949671}"/>
              </a:ext>
            </a:extLst>
          </p:cNvPr>
          <p:cNvSpPr txBox="1"/>
          <p:nvPr/>
        </p:nvSpPr>
        <p:spPr>
          <a:xfrm>
            <a:off x="136026" y="3943800"/>
            <a:ext cx="733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R" sz="6000" b="1" dirty="0">
                <a:solidFill>
                  <a:srgbClr val="FF0000"/>
                </a:solidFill>
              </a:rPr>
              <a:t>2</a:t>
            </a:r>
            <a:endParaRPr lang="en-GR" b="1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B1F534-7AC3-57FD-BBDE-5A0B7F126C55}"/>
              </a:ext>
            </a:extLst>
          </p:cNvPr>
          <p:cNvSpPr txBox="1"/>
          <p:nvPr/>
        </p:nvSpPr>
        <p:spPr>
          <a:xfrm>
            <a:off x="6802027" y="-119100"/>
            <a:ext cx="733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R" sz="6000" b="1" dirty="0">
                <a:solidFill>
                  <a:srgbClr val="FF0000"/>
                </a:solidFill>
              </a:rPr>
              <a:t>3</a:t>
            </a:r>
            <a:endParaRPr lang="en-GR" b="1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1B2FE1-6B1C-1B22-6BD2-01672EFDC320}"/>
              </a:ext>
            </a:extLst>
          </p:cNvPr>
          <p:cNvSpPr txBox="1"/>
          <p:nvPr/>
        </p:nvSpPr>
        <p:spPr>
          <a:xfrm>
            <a:off x="7146577" y="3807614"/>
            <a:ext cx="733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R" sz="6000" b="1" dirty="0">
                <a:solidFill>
                  <a:srgbClr val="FF0000"/>
                </a:solidFill>
              </a:rPr>
              <a:t>4</a:t>
            </a:r>
            <a:endParaRPr lang="en-GR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519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B4725-1450-49E5-AFCE-3BE02C3AE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145787"/>
            <a:ext cx="10515600" cy="1573223"/>
          </a:xfrm>
        </p:spPr>
        <p:txBody>
          <a:bodyPr>
            <a:normAutofit/>
          </a:bodyPr>
          <a:lstStyle/>
          <a:p>
            <a:r>
              <a:rPr lang="el-GR" sz="4800" b="1" dirty="0"/>
              <a:t>Ας ξεκινήσουμε την P</a:t>
            </a:r>
            <a:r>
              <a:rPr lang="en-US" sz="4800" b="1" dirty="0" err="1"/>
              <a:t>ython</a:t>
            </a:r>
            <a:r>
              <a:rPr lang="en-US" sz="4800" b="1" dirty="0"/>
              <a:t> !!!</a:t>
            </a:r>
            <a:endParaRPr lang="en-GR" sz="4800" b="1" dirty="0"/>
          </a:p>
        </p:txBody>
      </p:sp>
    </p:spTree>
    <p:extLst>
      <p:ext uri="{BB962C8B-B14F-4D97-AF65-F5344CB8AC3E}">
        <p14:creationId xmlns:p14="http://schemas.microsoft.com/office/powerpoint/2010/main" val="44680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F0E45-5CFC-7F65-13B0-507D4A651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119"/>
            <a:ext cx="10515600" cy="995462"/>
          </a:xfrm>
        </p:spPr>
        <p:txBody>
          <a:bodyPr/>
          <a:lstStyle/>
          <a:p>
            <a:r>
              <a:rPr lang="el-GR" dirty="0"/>
              <a:t>Βασικές Μεταβλητές</a:t>
            </a:r>
            <a:endParaRPr lang="en-G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0DB78-ED24-BAF7-F82C-429E3D56224D}"/>
              </a:ext>
            </a:extLst>
          </p:cNvPr>
          <p:cNvSpPr txBox="1"/>
          <p:nvPr/>
        </p:nvSpPr>
        <p:spPr>
          <a:xfrm>
            <a:off x="838200" y="1393744"/>
            <a:ext cx="9829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int</a:t>
            </a:r>
            <a:r>
              <a:rPr lang="en-GB" sz="2400" dirty="0"/>
              <a:t> </a:t>
            </a:r>
            <a:r>
              <a:rPr lang="el-GR" sz="2400" dirty="0"/>
              <a:t>: ακέραιοι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float</a:t>
            </a:r>
            <a:r>
              <a:rPr lang="en-GB" sz="2400" dirty="0"/>
              <a:t> : </a:t>
            </a:r>
            <a:r>
              <a:rPr lang="el-GR" sz="2400" dirty="0"/>
              <a:t>πραγματικοί αριθμοί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bool</a:t>
            </a:r>
            <a:r>
              <a:rPr lang="en-US" sz="2400" dirty="0"/>
              <a:t> : </a:t>
            </a:r>
            <a:r>
              <a:rPr lang="el-GR" sz="2400" dirty="0" err="1"/>
              <a:t>λογικ</a:t>
            </a:r>
            <a:r>
              <a:rPr lang="en-US" sz="2400" dirty="0" err="1"/>
              <a:t>έ</a:t>
            </a:r>
            <a:r>
              <a:rPr lang="el-GR" sz="2400" dirty="0"/>
              <a:t>ς μεταβλητές (</a:t>
            </a:r>
            <a:r>
              <a:rPr lang="en-US" sz="2400" dirty="0"/>
              <a:t>True, False)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err="1"/>
              <a:t>NoneType</a:t>
            </a:r>
            <a:r>
              <a:rPr lang="en-US" sz="2400" dirty="0"/>
              <a:t> : </a:t>
            </a:r>
            <a:r>
              <a:rPr lang="en-US" sz="2400" dirty="0" err="1"/>
              <a:t>ε</a:t>
            </a:r>
            <a:r>
              <a:rPr lang="el-GR" sz="2400" dirty="0" err="1"/>
              <a:t>ιδικ</a:t>
            </a:r>
            <a:r>
              <a:rPr lang="en-US" sz="2400" dirty="0" err="1"/>
              <a:t>ό</a:t>
            </a:r>
            <a:r>
              <a:rPr lang="el-GR" sz="2400" dirty="0"/>
              <a:t>ς τύπος με τιμή N</a:t>
            </a:r>
            <a:r>
              <a:rPr lang="en-US" sz="2400" dirty="0"/>
              <a:t>one, </a:t>
            </a:r>
            <a:r>
              <a:rPr lang="el-GR" sz="2400" dirty="0"/>
              <a:t>δηλαδή κενό</a:t>
            </a:r>
            <a:endParaRPr lang="en-GR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F162AD-80AB-14FB-A9E1-424F42A3A9D6}"/>
              </a:ext>
            </a:extLst>
          </p:cNvPr>
          <p:cNvSpPr txBox="1"/>
          <p:nvPr/>
        </p:nvSpPr>
        <p:spPr>
          <a:xfrm>
            <a:off x="838200" y="3543909"/>
            <a:ext cx="9829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dirty="0"/>
              <a:t>Για να </a:t>
            </a:r>
            <a:r>
              <a:rPr lang="el-GR" sz="2400" dirty="0" err="1"/>
              <a:t>βρο</a:t>
            </a:r>
            <a:r>
              <a:rPr lang="en-US" sz="2400" dirty="0" err="1"/>
              <a:t>ύ</a:t>
            </a:r>
            <a:r>
              <a:rPr lang="el-GR" sz="2400" dirty="0"/>
              <a:t>με τι τύπο έχει μια μεταβλητή:</a:t>
            </a:r>
          </a:p>
          <a:p>
            <a:endParaRPr lang="el-GR" sz="2400" dirty="0"/>
          </a:p>
          <a:p>
            <a:r>
              <a:rPr lang="el-GR" sz="2400" dirty="0"/>
              <a:t>&gt;&gt;&gt; t</a:t>
            </a:r>
            <a:r>
              <a:rPr lang="en-US" sz="2400" dirty="0" err="1"/>
              <a:t>ype</a:t>
            </a:r>
            <a:r>
              <a:rPr lang="en-US" sz="2400" dirty="0"/>
              <a:t>(2)</a:t>
            </a:r>
          </a:p>
          <a:p>
            <a:r>
              <a:rPr lang="en-US" sz="2400" dirty="0"/>
              <a:t>int</a:t>
            </a:r>
            <a:endParaRPr lang="en-GR" sz="2400" dirty="0"/>
          </a:p>
          <a:p>
            <a:r>
              <a:rPr lang="en-GR" sz="2400" dirty="0"/>
              <a:t>&gt;&gt;&gt; type(5.1)</a:t>
            </a:r>
          </a:p>
          <a:p>
            <a:r>
              <a:rPr lang="en-GR" sz="2400" dirty="0"/>
              <a:t>float</a:t>
            </a:r>
          </a:p>
          <a:p>
            <a:r>
              <a:rPr lang="en-US" sz="2400" dirty="0"/>
              <a:t>&gt;&gt;&gt; type(True)</a:t>
            </a:r>
          </a:p>
          <a:p>
            <a:r>
              <a:rPr lang="en-US" sz="2400" dirty="0"/>
              <a:t>bool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010FFB2-2FD4-9F47-DA4E-C67D4F9624DD}"/>
              </a:ext>
            </a:extLst>
          </p:cNvPr>
          <p:cNvCxnSpPr>
            <a:cxnSpLocks/>
          </p:cNvCxnSpPr>
          <p:nvPr/>
        </p:nvCxnSpPr>
        <p:spPr>
          <a:xfrm>
            <a:off x="0" y="1022056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6291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234ABEC-72E9-5A60-FBC1-89ED994F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119"/>
            <a:ext cx="10515600" cy="995462"/>
          </a:xfrm>
        </p:spPr>
        <p:txBody>
          <a:bodyPr/>
          <a:lstStyle/>
          <a:p>
            <a:r>
              <a:rPr lang="en-US" dirty="0" err="1"/>
              <a:t>Μ</a:t>
            </a:r>
            <a:r>
              <a:rPr lang="el-GR" dirty="0" err="1"/>
              <a:t>ετατροπ</a:t>
            </a:r>
            <a:r>
              <a:rPr lang="en-US" dirty="0" err="1"/>
              <a:t>έ</a:t>
            </a:r>
            <a:r>
              <a:rPr lang="el-GR" dirty="0"/>
              <a:t>ς </a:t>
            </a:r>
            <a:r>
              <a:rPr lang="el-GR" dirty="0" err="1"/>
              <a:t>Μεβλητών</a:t>
            </a:r>
            <a:endParaRPr lang="en-GR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3A2C39C-3FD9-69CB-0CA0-9D01B110EC95}"/>
              </a:ext>
            </a:extLst>
          </p:cNvPr>
          <p:cNvCxnSpPr>
            <a:cxnSpLocks/>
          </p:cNvCxnSpPr>
          <p:nvPr/>
        </p:nvCxnSpPr>
        <p:spPr>
          <a:xfrm>
            <a:off x="0" y="1022056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4709426-33D7-528D-0197-C3009885ECD8}"/>
              </a:ext>
            </a:extLst>
          </p:cNvPr>
          <p:cNvSpPr txBox="1"/>
          <p:nvPr/>
        </p:nvSpPr>
        <p:spPr>
          <a:xfrm>
            <a:off x="838200" y="1393744"/>
            <a:ext cx="982980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float(2)</a:t>
            </a:r>
            <a:r>
              <a:rPr lang="el-GR" sz="2400" dirty="0"/>
              <a:t> </a:t>
            </a:r>
            <a:r>
              <a:rPr lang="el-GR" sz="2400" dirty="0">
                <a:sym typeface="Wingdings" pitchFamily="2" charset="2"/>
              </a:rPr>
              <a:t></a:t>
            </a:r>
            <a:r>
              <a:rPr lang="en-US" sz="2400" dirty="0"/>
              <a:t> </a:t>
            </a:r>
            <a:r>
              <a:rPr lang="en-US" sz="2400" dirty="0" err="1"/>
              <a:t>μ</a:t>
            </a:r>
            <a:r>
              <a:rPr lang="el-GR" sz="2400" dirty="0" err="1"/>
              <a:t>ετατρ</a:t>
            </a:r>
            <a:r>
              <a:rPr lang="en-US" sz="2400" dirty="0" err="1"/>
              <a:t>έ</a:t>
            </a:r>
            <a:r>
              <a:rPr lang="el-GR" sz="2400" dirty="0"/>
              <a:t>πει τον ακέραιο 2 στον πραγματικό 2.0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int(2.9) </a:t>
            </a:r>
            <a:r>
              <a:rPr lang="el-GR" sz="2400" dirty="0">
                <a:sym typeface="Wingdings" pitchFamily="2" charset="2"/>
              </a:rPr>
              <a:t></a:t>
            </a:r>
            <a:r>
              <a:rPr lang="el-GR" sz="2400" dirty="0"/>
              <a:t> </a:t>
            </a:r>
            <a:r>
              <a:rPr lang="en-US" sz="2400" dirty="0" err="1"/>
              <a:t>μ</a:t>
            </a:r>
            <a:r>
              <a:rPr lang="el-GR" sz="2400" dirty="0" err="1"/>
              <a:t>ετατρέπει</a:t>
            </a:r>
            <a:r>
              <a:rPr lang="el-GR" sz="2400" dirty="0"/>
              <a:t> τον πραγματικό 2.9 στον ακέραιο 2. Κρατάει μόνο το ακέραιο μέρος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ceil(2.9) </a:t>
            </a:r>
            <a:r>
              <a:rPr lang="el-GR" sz="2400" dirty="0">
                <a:sym typeface="Wingdings" pitchFamily="2" charset="2"/>
              </a:rPr>
              <a:t> </a:t>
            </a:r>
            <a:r>
              <a:rPr lang="el-GR" sz="2400" dirty="0"/>
              <a:t>μετατρέπει το πραγματικό 2.9 στον ακέραιο 3. Στρογγυλοποιεί πάντα προς τα πάνω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round(2.9) </a:t>
            </a:r>
            <a:r>
              <a:rPr lang="el-GR" sz="2400" dirty="0">
                <a:sym typeface="Wingdings" pitchFamily="2" charset="2"/>
              </a:rPr>
              <a:t> </a:t>
            </a:r>
            <a:r>
              <a:rPr lang="el-GR" sz="2400" dirty="0"/>
              <a:t>μετατρέπει τον πραγματικό 2.9 στον ακέραιο 3. Στρογγυλοποιεί κατά τον συνήθη κανόνα</a:t>
            </a:r>
          </a:p>
        </p:txBody>
      </p:sp>
    </p:spTree>
    <p:extLst>
      <p:ext uri="{BB962C8B-B14F-4D97-AF65-F5344CB8AC3E}">
        <p14:creationId xmlns:p14="http://schemas.microsoft.com/office/powerpoint/2010/main" val="2561925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7B57696-3BB2-B04D-E1F1-C11112B41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119"/>
            <a:ext cx="10515600" cy="995462"/>
          </a:xfrm>
        </p:spPr>
        <p:txBody>
          <a:bodyPr/>
          <a:lstStyle/>
          <a:p>
            <a:r>
              <a:rPr lang="el-GR" dirty="0"/>
              <a:t>Βασικές πράξεις</a:t>
            </a:r>
            <a:endParaRPr lang="en-GR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19E667-8272-9829-2240-E36D13B60522}"/>
              </a:ext>
            </a:extLst>
          </p:cNvPr>
          <p:cNvCxnSpPr>
            <a:cxnSpLocks/>
          </p:cNvCxnSpPr>
          <p:nvPr/>
        </p:nvCxnSpPr>
        <p:spPr>
          <a:xfrm>
            <a:off x="0" y="1022056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1BC35DD-6A81-D1A8-6752-E34FC44A574E}"/>
              </a:ext>
            </a:extLst>
          </p:cNvPr>
          <p:cNvSpPr txBox="1"/>
          <p:nvPr/>
        </p:nvSpPr>
        <p:spPr>
          <a:xfrm>
            <a:off x="460513" y="2059566"/>
            <a:ext cx="59204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</a:t>
            </a:r>
            <a:r>
              <a:rPr lang="en-US" dirty="0"/>
              <a:t> + j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ά</a:t>
            </a:r>
            <a:r>
              <a:rPr lang="el-GR" dirty="0" err="1">
                <a:sym typeface="Wingdings" pitchFamily="2" charset="2"/>
              </a:rPr>
              <a:t>θροισμα</a:t>
            </a:r>
            <a:r>
              <a:rPr lang="el-GR" dirty="0">
                <a:sym typeface="Wingdings" pitchFamily="2" charset="2"/>
              </a:rPr>
              <a:t> (αν και οι δύο είναι ακέραιοι το άθροισμα είναι ακέραιο. Αν ένας από τους δύο είναι πραγματικός το άθροισμα είναι πραγματικό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dirty="0"/>
              <a:t> j</a:t>
            </a:r>
            <a:r>
              <a:rPr lang="el-GR" dirty="0"/>
              <a:t>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l-GR" dirty="0">
                <a:sym typeface="Wingdings" pitchFamily="2" charset="2"/>
              </a:rPr>
              <a:t> διαφορά (τύπος όμοια με άθροισμα)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i</a:t>
            </a:r>
            <a:r>
              <a:rPr lang="en-US" dirty="0"/>
              <a:t> * j</a:t>
            </a:r>
            <a:r>
              <a:rPr lang="el-GR" dirty="0"/>
              <a:t>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l-GR" dirty="0">
                <a:sym typeface="Wingdings" pitchFamily="2" charset="2"/>
              </a:rPr>
              <a:t> γινόμενο (τύπος όμοια με άθροισμα)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i</a:t>
            </a:r>
            <a:r>
              <a:rPr lang="en-US" dirty="0"/>
              <a:t> / j</a:t>
            </a:r>
            <a:r>
              <a:rPr lang="el-GR" dirty="0"/>
              <a:t>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l-GR" dirty="0">
                <a:sym typeface="Wingdings" pitchFamily="2" charset="2"/>
              </a:rPr>
              <a:t> πηλίκο (τύπος πάντα πραγματικός)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i</a:t>
            </a:r>
            <a:r>
              <a:rPr lang="en-US" dirty="0"/>
              <a:t> % j</a:t>
            </a:r>
            <a:r>
              <a:rPr lang="el-GR" dirty="0"/>
              <a:t>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l-GR" dirty="0">
                <a:sym typeface="Wingdings" pitchFamily="2" charset="2"/>
              </a:rPr>
              <a:t> υπόλοιπο </a:t>
            </a:r>
          </a:p>
          <a:p>
            <a:endParaRPr lang="el-GR" dirty="0">
              <a:sym typeface="Wingdings" pitchFamily="2" charset="2"/>
            </a:endParaRPr>
          </a:p>
          <a:p>
            <a:r>
              <a:rPr lang="en-US" dirty="0" err="1"/>
              <a:t>i</a:t>
            </a:r>
            <a:r>
              <a:rPr lang="en-US" dirty="0"/>
              <a:t> ** j</a:t>
            </a:r>
            <a:r>
              <a:rPr lang="el-GR" dirty="0"/>
              <a:t>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l-GR" dirty="0">
                <a:sym typeface="Wingdings" pitchFamily="2" charset="2"/>
              </a:rPr>
              <a:t> εκθέτης ( η P</a:t>
            </a:r>
            <a:r>
              <a:rPr lang="en-US" dirty="0" err="1">
                <a:sym typeface="Wingdings" pitchFamily="2" charset="2"/>
              </a:rPr>
              <a:t>ython</a:t>
            </a:r>
            <a:r>
              <a:rPr lang="en-US" dirty="0">
                <a:sym typeface="Wingdings" pitchFamily="2" charset="2"/>
              </a:rPr>
              <a:t> </a:t>
            </a:r>
            <a:r>
              <a:rPr lang="el-GR" dirty="0">
                <a:sym typeface="Wingdings" pitchFamily="2" charset="2"/>
              </a:rPr>
              <a:t>δεν αναγνωρίζει τον χαρακτήρα ^) </a:t>
            </a:r>
          </a:p>
          <a:p>
            <a:endParaRPr lang="el-GR" dirty="0">
              <a:sym typeface="Wingdings" pitchFamily="2" charset="2"/>
            </a:endParaRPr>
          </a:p>
          <a:p>
            <a:endParaRPr lang="en-G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332149-E9EC-1B8D-7609-C1BF7F0B0CBD}"/>
              </a:ext>
            </a:extLst>
          </p:cNvPr>
          <p:cNvSpPr txBox="1"/>
          <p:nvPr/>
        </p:nvSpPr>
        <p:spPr>
          <a:xfrm>
            <a:off x="1855303" y="1372761"/>
            <a:ext cx="3130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b="1" dirty="0"/>
              <a:t>Αριθμητικές</a:t>
            </a:r>
            <a:endParaRPr lang="en-GR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99EC20-B091-AADF-2499-CCF3841D50E2}"/>
              </a:ext>
            </a:extLst>
          </p:cNvPr>
          <p:cNvSpPr txBox="1"/>
          <p:nvPr/>
        </p:nvSpPr>
        <p:spPr>
          <a:xfrm>
            <a:off x="8478077" y="1326670"/>
            <a:ext cx="3130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b="1" dirty="0"/>
              <a:t>Λογικές</a:t>
            </a:r>
            <a:endParaRPr lang="en-GR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CCF07C-65AA-AB8C-7CF5-0EADA7563139}"/>
              </a:ext>
            </a:extLst>
          </p:cNvPr>
          <p:cNvSpPr txBox="1"/>
          <p:nvPr/>
        </p:nvSpPr>
        <p:spPr>
          <a:xfrm>
            <a:off x="6924261" y="2017518"/>
            <a:ext cx="59204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>
                <a:sym typeface="Wingdings" pitchFamily="2" charset="2"/>
              </a:rPr>
              <a:t>Εκφράσεις:</a:t>
            </a:r>
            <a:r>
              <a:rPr lang="en-US" dirty="0">
                <a:sym typeface="Wingdings" pitchFamily="2" charset="2"/>
              </a:rPr>
              <a:t> &gt; , &lt; , &lt;= , &gt;= , == (equal) , != (not equal)</a:t>
            </a:r>
            <a:endParaRPr lang="el-GR" dirty="0">
              <a:sym typeface="Wingdings" pitchFamily="2" charset="2"/>
            </a:endParaRPr>
          </a:p>
          <a:p>
            <a:endParaRPr lang="el-GR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X</a:t>
            </a:r>
            <a:r>
              <a:rPr lang="el-GR" dirty="0">
                <a:sym typeface="Wingdings" pitchFamily="2" charset="2"/>
              </a:rPr>
              <a:t> &gt; </a:t>
            </a:r>
            <a:r>
              <a:rPr lang="en-US" dirty="0">
                <a:sym typeface="Wingdings" pitchFamily="2" charset="2"/>
              </a:rPr>
              <a:t>Y</a:t>
            </a:r>
            <a:r>
              <a:rPr lang="el-GR" dirty="0">
                <a:sym typeface="Wingdings" pitchFamily="2" charset="2"/>
              </a:rPr>
              <a:t> :</a:t>
            </a:r>
            <a:r>
              <a:rPr lang="en-US" dirty="0">
                <a:sym typeface="Wingdings" pitchFamily="2" charset="2"/>
              </a:rPr>
              <a:t> </a:t>
            </a:r>
            <a:r>
              <a:rPr lang="el-GR" dirty="0">
                <a:sym typeface="Wingdings" pitchFamily="2" charset="2"/>
              </a:rPr>
              <a:t>επιστρέφει T</a:t>
            </a:r>
            <a:r>
              <a:rPr lang="en-US" dirty="0">
                <a:sym typeface="Wingdings" pitchFamily="2" charset="2"/>
              </a:rPr>
              <a:t>rue / False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l-GR" dirty="0">
              <a:sym typeface="Wingdings" pitchFamily="2" charset="2"/>
            </a:endParaRPr>
          </a:p>
          <a:p>
            <a:r>
              <a:rPr lang="en-GR" dirty="0"/>
              <a:t>and , or , not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03DDC8-C925-98B5-0229-E6A5F57A7C8F}"/>
              </a:ext>
            </a:extLst>
          </p:cNvPr>
          <p:cNvSpPr txBox="1"/>
          <p:nvPr/>
        </p:nvSpPr>
        <p:spPr>
          <a:xfrm>
            <a:off x="8130207" y="3429000"/>
            <a:ext cx="3130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Boolean Algebra</a:t>
            </a:r>
            <a:endParaRPr lang="en-GR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0169A2-4892-1510-6CE5-651E169B5FA6}"/>
              </a:ext>
            </a:extLst>
          </p:cNvPr>
          <p:cNvSpPr txBox="1"/>
          <p:nvPr/>
        </p:nvSpPr>
        <p:spPr>
          <a:xfrm>
            <a:off x="6924261" y="4167141"/>
            <a:ext cx="59204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l-GR" dirty="0">
              <a:sym typeface="Wingdings" pitchFamily="2" charset="2"/>
            </a:endParaRPr>
          </a:p>
          <a:p>
            <a:endParaRPr lang="en-GR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C58DF27-73B2-DD10-3164-A984D96F01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6981639"/>
              </p:ext>
            </p:extLst>
          </p:nvPr>
        </p:nvGraphicFramePr>
        <p:xfrm>
          <a:off x="6380922" y="4552905"/>
          <a:ext cx="5741505" cy="192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8301">
                  <a:extLst>
                    <a:ext uri="{9D8B030D-6E8A-4147-A177-3AD203B41FA5}">
                      <a16:colId xmlns:a16="http://schemas.microsoft.com/office/drawing/2014/main" val="599959952"/>
                    </a:ext>
                  </a:extLst>
                </a:gridCol>
                <a:gridCol w="1148301">
                  <a:extLst>
                    <a:ext uri="{9D8B030D-6E8A-4147-A177-3AD203B41FA5}">
                      <a16:colId xmlns:a16="http://schemas.microsoft.com/office/drawing/2014/main" val="392227833"/>
                    </a:ext>
                  </a:extLst>
                </a:gridCol>
                <a:gridCol w="1148301">
                  <a:extLst>
                    <a:ext uri="{9D8B030D-6E8A-4147-A177-3AD203B41FA5}">
                      <a16:colId xmlns:a16="http://schemas.microsoft.com/office/drawing/2014/main" val="258438941"/>
                    </a:ext>
                  </a:extLst>
                </a:gridCol>
                <a:gridCol w="1148301">
                  <a:extLst>
                    <a:ext uri="{9D8B030D-6E8A-4147-A177-3AD203B41FA5}">
                      <a16:colId xmlns:a16="http://schemas.microsoft.com/office/drawing/2014/main" val="2912843749"/>
                    </a:ext>
                  </a:extLst>
                </a:gridCol>
                <a:gridCol w="1148301">
                  <a:extLst>
                    <a:ext uri="{9D8B030D-6E8A-4147-A177-3AD203B41FA5}">
                      <a16:colId xmlns:a16="http://schemas.microsoft.com/office/drawing/2014/main" val="219796507"/>
                    </a:ext>
                  </a:extLst>
                </a:gridCol>
              </a:tblGrid>
              <a:tr h="384512"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A or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A and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not 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44492"/>
                  </a:ext>
                </a:extLst>
              </a:tr>
              <a:tr h="384512"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001736"/>
                  </a:ext>
                </a:extLst>
              </a:tr>
              <a:tr h="384512"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1524555"/>
                  </a:ext>
                </a:extLst>
              </a:tr>
              <a:tr h="384512"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4592885"/>
                  </a:ext>
                </a:extLst>
              </a:tr>
              <a:tr h="384512"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R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63411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2410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31977-CD9E-B9E1-6434-5612BC47E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279"/>
            <a:ext cx="10515600" cy="888843"/>
          </a:xfrm>
        </p:spPr>
        <p:txBody>
          <a:bodyPr/>
          <a:lstStyle/>
          <a:p>
            <a:r>
              <a:rPr lang="el-GR" dirty="0"/>
              <a:t>Βασικές Εντολές</a:t>
            </a:r>
            <a:endParaRPr lang="en-G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047D23-68F2-A3A4-7050-3B04365A4975}"/>
              </a:ext>
            </a:extLst>
          </p:cNvPr>
          <p:cNvSpPr txBox="1"/>
          <p:nvPr/>
        </p:nvSpPr>
        <p:spPr>
          <a:xfrm>
            <a:off x="838200" y="1123122"/>
            <a:ext cx="9829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dirty="0"/>
              <a:t>i</a:t>
            </a:r>
            <a:r>
              <a:rPr lang="en-US" sz="2400" dirty="0"/>
              <a:t>f &lt;condition&gt;:</a:t>
            </a:r>
          </a:p>
          <a:p>
            <a:r>
              <a:rPr lang="en-US" sz="2400" dirty="0"/>
              <a:t>	&lt;action&gt;</a:t>
            </a:r>
          </a:p>
          <a:p>
            <a:endParaRPr lang="en-US" sz="2400" dirty="0"/>
          </a:p>
          <a:p>
            <a:r>
              <a:rPr lang="en-US" sz="2400" dirty="0"/>
              <a:t>for </a:t>
            </a:r>
            <a:r>
              <a:rPr lang="en-US" sz="2400" dirty="0" err="1"/>
              <a:t>i</a:t>
            </a:r>
            <a:r>
              <a:rPr lang="en-US" sz="2400" dirty="0"/>
              <a:t> in range(&lt;</a:t>
            </a:r>
            <a:r>
              <a:rPr lang="en-US" sz="2400" dirty="0" err="1"/>
              <a:t>start_value</a:t>
            </a:r>
            <a:r>
              <a:rPr lang="en-US" sz="2400" dirty="0"/>
              <a:t>&gt;, &lt;</a:t>
            </a:r>
            <a:r>
              <a:rPr lang="en-US" sz="2400" dirty="0" err="1"/>
              <a:t>end_value</a:t>
            </a:r>
            <a:r>
              <a:rPr lang="en-US" sz="2400" dirty="0"/>
              <a:t>&gt;, &lt;step&gt;):</a:t>
            </a:r>
          </a:p>
          <a:p>
            <a:r>
              <a:rPr lang="en-US" sz="2400" dirty="0"/>
              <a:t>	&lt;action&gt;</a:t>
            </a:r>
          </a:p>
          <a:p>
            <a:endParaRPr lang="en-US" sz="2400" dirty="0"/>
          </a:p>
          <a:p>
            <a:r>
              <a:rPr lang="en-US" sz="2400" dirty="0"/>
              <a:t>while &lt;condition&gt;:</a:t>
            </a:r>
          </a:p>
          <a:p>
            <a:r>
              <a:rPr lang="en-US" sz="2400" dirty="0"/>
              <a:t>	&lt;action&gt;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B48B4C-79D4-EB2D-C0EE-3D5F65D0A568}"/>
              </a:ext>
            </a:extLst>
          </p:cNvPr>
          <p:cNvSpPr txBox="1"/>
          <p:nvPr/>
        </p:nvSpPr>
        <p:spPr>
          <a:xfrm>
            <a:off x="838200" y="4535556"/>
            <a:ext cx="982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break : when detected, exits the current loop</a:t>
            </a:r>
          </a:p>
          <a:p>
            <a:endParaRPr lang="en-US" sz="2400" dirty="0"/>
          </a:p>
          <a:p>
            <a:r>
              <a:rPr lang="en-US" sz="2400" dirty="0"/>
              <a:t>continue : when detected skips the current iteration of the loop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916E6F-3A97-50B9-6126-B426312D06B2}"/>
              </a:ext>
            </a:extLst>
          </p:cNvPr>
          <p:cNvCxnSpPr>
            <a:cxnSpLocks/>
          </p:cNvCxnSpPr>
          <p:nvPr/>
        </p:nvCxnSpPr>
        <p:spPr>
          <a:xfrm>
            <a:off x="0" y="1022056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754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F94EAD9-CF75-D1A6-1EC5-92083CAD3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279"/>
            <a:ext cx="10515600" cy="888843"/>
          </a:xfrm>
        </p:spPr>
        <p:txBody>
          <a:bodyPr/>
          <a:lstStyle/>
          <a:p>
            <a:r>
              <a:rPr lang="el-GR" dirty="0"/>
              <a:t>Ορισμός Συνάρτησης</a:t>
            </a:r>
            <a:endParaRPr lang="en-GR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1B2FF57-9F15-CCBC-BCAB-743A77E3BDCC}"/>
              </a:ext>
            </a:extLst>
          </p:cNvPr>
          <p:cNvCxnSpPr>
            <a:cxnSpLocks/>
          </p:cNvCxnSpPr>
          <p:nvPr/>
        </p:nvCxnSpPr>
        <p:spPr>
          <a:xfrm>
            <a:off x="0" y="1022056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90E2E79-1697-9CC5-CD5A-75106EA34FA4}"/>
              </a:ext>
            </a:extLst>
          </p:cNvPr>
          <p:cNvSpPr txBox="1"/>
          <p:nvPr/>
        </p:nvSpPr>
        <p:spPr>
          <a:xfrm>
            <a:off x="1188720" y="1493520"/>
            <a:ext cx="67157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def </a:t>
            </a:r>
            <a:r>
              <a:rPr lang="en-US" sz="2000" dirty="0" err="1"/>
              <a:t>function_name</a:t>
            </a:r>
            <a:r>
              <a:rPr lang="en-US" sz="2000" dirty="0"/>
              <a:t>(argument_1, argument_2, … ,</a:t>
            </a:r>
            <a:r>
              <a:rPr lang="en-US" sz="2000" dirty="0" err="1"/>
              <a:t>argument_n</a:t>
            </a:r>
            <a:r>
              <a:rPr lang="en-US" sz="2000" dirty="0"/>
              <a:t>):</a:t>
            </a:r>
          </a:p>
          <a:p>
            <a:r>
              <a:rPr lang="en-US" sz="2000" dirty="0"/>
              <a:t>	&lt;actions based on arguments&gt;</a:t>
            </a:r>
          </a:p>
          <a:p>
            <a:r>
              <a:rPr lang="en-US" sz="2000" dirty="0"/>
              <a:t>	value= …</a:t>
            </a:r>
          </a:p>
          <a:p>
            <a:endParaRPr lang="en-US" sz="2000" dirty="0"/>
          </a:p>
          <a:p>
            <a:r>
              <a:rPr lang="en-US" sz="2000" dirty="0"/>
              <a:t>	return value</a:t>
            </a:r>
            <a:endParaRPr lang="en-GR" sz="2000" dirty="0"/>
          </a:p>
        </p:txBody>
      </p:sp>
      <p:pic>
        <p:nvPicPr>
          <p:cNvPr id="7" name="Picture 6" descr="A black background with text and symbols&#10;&#10;Description automatically generated">
            <a:extLst>
              <a:ext uri="{FF2B5EF4-FFF2-40B4-BE49-F238E27FC236}">
                <a16:creationId xmlns:a16="http://schemas.microsoft.com/office/drawing/2014/main" id="{0F268FFA-3374-FD78-72A2-C7C110977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420" y="3507897"/>
            <a:ext cx="7370732" cy="193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87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B3EEBD8-B482-FB09-56A9-EB4AA9EE3358}"/>
              </a:ext>
            </a:extLst>
          </p:cNvPr>
          <p:cNvCxnSpPr>
            <a:cxnSpLocks/>
          </p:cNvCxnSpPr>
          <p:nvPr/>
        </p:nvCxnSpPr>
        <p:spPr>
          <a:xfrm>
            <a:off x="0" y="1022056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D3D800E6-8248-B24A-A30F-C40CE069D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279"/>
            <a:ext cx="10515600" cy="888843"/>
          </a:xfrm>
        </p:spPr>
        <p:txBody>
          <a:bodyPr>
            <a:normAutofit fontScale="90000"/>
          </a:bodyPr>
          <a:lstStyle/>
          <a:p>
            <a:r>
              <a:rPr lang="el-GR" dirty="0" err="1"/>
              <a:t>Εφαρμογ</a:t>
            </a:r>
            <a:r>
              <a:rPr lang="en-US" dirty="0" err="1"/>
              <a:t>ή</a:t>
            </a:r>
            <a:r>
              <a:rPr lang="el-GR" dirty="0"/>
              <a:t> – Εύρεση 3</a:t>
            </a:r>
            <a:r>
              <a:rPr lang="el-GR" baseline="30000" dirty="0"/>
              <a:t>ης</a:t>
            </a:r>
            <a:r>
              <a:rPr lang="el-GR" dirty="0"/>
              <a:t> ρίζας υπολογιστικά</a:t>
            </a:r>
            <a:endParaRPr lang="en-G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FFD7CA-3A8B-B80A-1846-7B3238E7F11D}"/>
              </a:ext>
            </a:extLst>
          </p:cNvPr>
          <p:cNvSpPr txBox="1"/>
          <p:nvPr/>
        </p:nvSpPr>
        <p:spPr>
          <a:xfrm>
            <a:off x="838200" y="1697077"/>
            <a:ext cx="1084745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effectLst/>
                <a:latin typeface="Courier New" panose="02070309020205020404" pitchFamily="49" charset="0"/>
              </a:rPr>
              <a:t>cube = 27</a:t>
            </a:r>
            <a:br>
              <a:rPr lang="en-GB" sz="1800" dirty="0">
                <a:effectLst/>
                <a:latin typeface="Courier New" panose="02070309020205020404" pitchFamily="49" charset="0"/>
              </a:rPr>
            </a:br>
            <a:r>
              <a:rPr lang="en-GB" sz="1800" dirty="0">
                <a:effectLst/>
                <a:latin typeface="Courier New" panose="02070309020205020404" pitchFamily="49" charset="0"/>
              </a:rPr>
              <a:t>epsilon = 0.01</a:t>
            </a:r>
            <a:br>
              <a:rPr lang="en-GB" sz="1800" dirty="0">
                <a:effectLst/>
                <a:latin typeface="Courier New" panose="02070309020205020404" pitchFamily="49" charset="0"/>
              </a:rPr>
            </a:br>
            <a:r>
              <a:rPr lang="en-GB" sz="1800" dirty="0" err="1">
                <a:effectLst/>
                <a:latin typeface="Courier New" panose="02070309020205020404" pitchFamily="49" charset="0"/>
              </a:rPr>
              <a:t>num_guesses</a:t>
            </a:r>
            <a:r>
              <a:rPr lang="en-GB" sz="1800" dirty="0">
                <a:effectLst/>
                <a:latin typeface="Courier New" panose="02070309020205020404" pitchFamily="49" charset="0"/>
              </a:rPr>
              <a:t> = 0</a:t>
            </a:r>
            <a:br>
              <a:rPr lang="en-GB" sz="1800" dirty="0">
                <a:effectLst/>
                <a:latin typeface="Courier New" panose="02070309020205020404" pitchFamily="49" charset="0"/>
              </a:rPr>
            </a:br>
            <a:r>
              <a:rPr lang="en-GB" sz="1800" dirty="0">
                <a:effectLst/>
                <a:latin typeface="Courier New" panose="02070309020205020404" pitchFamily="49" charset="0"/>
              </a:rPr>
              <a:t>low = 0</a:t>
            </a:r>
            <a:br>
              <a:rPr lang="en-GB" sz="1800" dirty="0">
                <a:effectLst/>
                <a:latin typeface="Courier New" panose="02070309020205020404" pitchFamily="49" charset="0"/>
              </a:rPr>
            </a:br>
            <a:r>
              <a:rPr lang="en-GB" sz="1800" dirty="0">
                <a:effectLst/>
                <a:latin typeface="Courier New" panose="02070309020205020404" pitchFamily="49" charset="0"/>
              </a:rPr>
              <a:t>high = cube</a:t>
            </a:r>
            <a:br>
              <a:rPr lang="en-GB" sz="1800" dirty="0">
                <a:effectLst/>
                <a:latin typeface="Courier New" panose="02070309020205020404" pitchFamily="49" charset="0"/>
              </a:rPr>
            </a:br>
            <a:r>
              <a:rPr lang="en-GB" sz="1800" dirty="0">
                <a:effectLst/>
                <a:latin typeface="Courier New" panose="02070309020205020404" pitchFamily="49" charset="0"/>
              </a:rPr>
              <a:t>guess = (high + low)/2.0</a:t>
            </a:r>
            <a:br>
              <a:rPr lang="en-GB" sz="1800" dirty="0">
                <a:effectLst/>
                <a:latin typeface="Courier New" panose="02070309020205020404" pitchFamily="49" charset="0"/>
              </a:rPr>
            </a:br>
            <a:r>
              <a:rPr lang="en-GB" sz="1800" dirty="0">
                <a:effectLst/>
                <a:latin typeface="Courier New" panose="02070309020205020404" pitchFamily="49" charset="0"/>
              </a:rPr>
              <a:t>while abs(guess**3 - cube) &gt;= epsilon: </a:t>
            </a:r>
            <a:endParaRPr lang="en-GB" dirty="0">
              <a:effectLst/>
            </a:endParaRPr>
          </a:p>
          <a:p>
            <a:r>
              <a:rPr lang="el-GR" sz="1800" dirty="0">
                <a:effectLst/>
                <a:latin typeface="Courier New" panose="02070309020205020404" pitchFamily="49" charset="0"/>
              </a:rPr>
              <a:t>	</a:t>
            </a:r>
            <a:r>
              <a:rPr lang="en-GB" sz="1800" dirty="0">
                <a:effectLst/>
                <a:latin typeface="Courier New" panose="02070309020205020404" pitchFamily="49" charset="0"/>
              </a:rPr>
              <a:t>if guess**3 &lt; cube : </a:t>
            </a:r>
            <a:endParaRPr lang="el-GR" sz="1800" dirty="0">
              <a:effectLst/>
              <a:latin typeface="Courier New" panose="02070309020205020404" pitchFamily="49" charset="0"/>
            </a:endParaRPr>
          </a:p>
          <a:p>
            <a:r>
              <a:rPr lang="el-GR" sz="1800" dirty="0">
                <a:effectLst/>
                <a:latin typeface="Courier New" panose="02070309020205020404" pitchFamily="49" charset="0"/>
              </a:rPr>
              <a:t>		</a:t>
            </a:r>
            <a:r>
              <a:rPr lang="en-GB" sz="1800" dirty="0">
                <a:effectLst/>
                <a:latin typeface="Courier New" panose="02070309020205020404" pitchFamily="49" charset="0"/>
              </a:rPr>
              <a:t>low = guess </a:t>
            </a:r>
            <a:endParaRPr lang="el-GR" sz="1800" dirty="0">
              <a:effectLst/>
              <a:latin typeface="Courier New" panose="02070309020205020404" pitchFamily="49" charset="0"/>
            </a:endParaRPr>
          </a:p>
          <a:p>
            <a:r>
              <a:rPr lang="el-GR" dirty="0">
                <a:latin typeface="Courier New" panose="02070309020205020404" pitchFamily="49" charset="0"/>
              </a:rPr>
              <a:t>	</a:t>
            </a:r>
            <a:r>
              <a:rPr lang="en-GB" sz="1800" dirty="0">
                <a:effectLst/>
                <a:latin typeface="Courier New" panose="02070309020205020404" pitchFamily="49" charset="0"/>
              </a:rPr>
              <a:t>else: </a:t>
            </a:r>
            <a:endParaRPr lang="el-GR" sz="1800" dirty="0">
              <a:effectLst/>
              <a:latin typeface="Courier New" panose="02070309020205020404" pitchFamily="49" charset="0"/>
            </a:endParaRPr>
          </a:p>
          <a:p>
            <a:r>
              <a:rPr lang="el-GR" dirty="0">
                <a:latin typeface="Courier New" panose="02070309020205020404" pitchFamily="49" charset="0"/>
              </a:rPr>
              <a:t>		</a:t>
            </a:r>
            <a:r>
              <a:rPr lang="en-GB" sz="1800" dirty="0">
                <a:effectLst/>
                <a:latin typeface="Courier New" panose="02070309020205020404" pitchFamily="49" charset="0"/>
              </a:rPr>
              <a:t>high = guess </a:t>
            </a:r>
            <a:endParaRPr lang="el-GR" sz="1800" dirty="0">
              <a:effectLst/>
              <a:latin typeface="Courier New" panose="02070309020205020404" pitchFamily="49" charset="0"/>
            </a:endParaRPr>
          </a:p>
          <a:p>
            <a:endParaRPr lang="el-GR" sz="1800" dirty="0">
              <a:effectLst/>
              <a:latin typeface="Courier New" panose="02070309020205020404" pitchFamily="49" charset="0"/>
            </a:endParaRPr>
          </a:p>
          <a:p>
            <a:r>
              <a:rPr lang="el-GR" dirty="0">
                <a:latin typeface="Courier New" panose="02070309020205020404" pitchFamily="49" charset="0"/>
              </a:rPr>
              <a:t>	</a:t>
            </a:r>
            <a:r>
              <a:rPr lang="en-GB" sz="1800" dirty="0">
                <a:effectLst/>
                <a:latin typeface="Courier New" panose="02070309020205020404" pitchFamily="49" charset="0"/>
              </a:rPr>
              <a:t>guess = (high + low)/2.0 </a:t>
            </a:r>
            <a:endParaRPr lang="el-GR" sz="1800" dirty="0">
              <a:effectLst/>
              <a:latin typeface="Courier New" panose="02070309020205020404" pitchFamily="49" charset="0"/>
            </a:endParaRPr>
          </a:p>
          <a:p>
            <a:r>
              <a:rPr lang="el-GR" dirty="0">
                <a:latin typeface="Courier New" panose="02070309020205020404" pitchFamily="49" charset="0"/>
              </a:rPr>
              <a:t>	</a:t>
            </a:r>
            <a:r>
              <a:rPr lang="en-GB" sz="1800" dirty="0" err="1">
                <a:effectLst/>
                <a:latin typeface="Courier New" panose="02070309020205020404" pitchFamily="49" charset="0"/>
              </a:rPr>
              <a:t>num_guesses</a:t>
            </a:r>
            <a:r>
              <a:rPr lang="en-GB" sz="1800" dirty="0">
                <a:effectLst/>
                <a:latin typeface="Courier New" panose="02070309020205020404" pitchFamily="49" charset="0"/>
              </a:rPr>
              <a:t> += 1 </a:t>
            </a:r>
            <a:endParaRPr lang="el-GR" sz="1800" dirty="0">
              <a:effectLst/>
              <a:latin typeface="Courier New" panose="02070309020205020404" pitchFamily="49" charset="0"/>
            </a:endParaRPr>
          </a:p>
          <a:p>
            <a:endParaRPr lang="el-GR" dirty="0">
              <a:latin typeface="Courier New" panose="02070309020205020404" pitchFamily="49" charset="0"/>
            </a:endParaRPr>
          </a:p>
          <a:p>
            <a:r>
              <a:rPr lang="en-GB" sz="1800" dirty="0">
                <a:effectLst/>
                <a:latin typeface="Courier New" panose="02070309020205020404" pitchFamily="49" charset="0"/>
              </a:rPr>
              <a:t>print '</a:t>
            </a:r>
            <a:r>
              <a:rPr lang="en-GB" sz="1800" dirty="0" err="1">
                <a:effectLst/>
                <a:latin typeface="Courier New" panose="02070309020205020404" pitchFamily="49" charset="0"/>
              </a:rPr>
              <a:t>num_guesses</a:t>
            </a:r>
            <a:r>
              <a:rPr lang="en-GB" sz="1800" dirty="0">
                <a:effectLst/>
                <a:latin typeface="Courier New" panose="02070309020205020404" pitchFamily="49" charset="0"/>
              </a:rPr>
              <a:t> =', </a:t>
            </a:r>
            <a:r>
              <a:rPr lang="en-GB" sz="1800" dirty="0" err="1">
                <a:effectLst/>
                <a:latin typeface="Courier New" panose="02070309020205020404" pitchFamily="49" charset="0"/>
              </a:rPr>
              <a:t>num_guesses</a:t>
            </a:r>
            <a:r>
              <a:rPr lang="en-GB" sz="1800" dirty="0">
                <a:effectLst/>
                <a:latin typeface="Courier New" panose="02070309020205020404" pitchFamily="49" charset="0"/>
              </a:rPr>
              <a:t> </a:t>
            </a:r>
            <a:endParaRPr lang="el-GR" sz="1800" dirty="0">
              <a:effectLst/>
              <a:latin typeface="Courier New" panose="02070309020205020404" pitchFamily="49" charset="0"/>
            </a:endParaRPr>
          </a:p>
          <a:p>
            <a:r>
              <a:rPr lang="en-GB" sz="1800" dirty="0">
                <a:effectLst/>
                <a:latin typeface="Courier New" panose="02070309020205020404" pitchFamily="49" charset="0"/>
              </a:rPr>
              <a:t>print guess, 'is close to the cube root of', cube </a:t>
            </a:r>
            <a:endParaRPr lang="en-GB" dirty="0">
              <a:effectLst/>
            </a:endParaRPr>
          </a:p>
          <a:p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507689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7CB82210-4F19-1F8B-E6FD-6CC5D0F81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071" y="571195"/>
            <a:ext cx="8797857" cy="549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782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C59D58B-3BF2-20A4-F081-76CD18C62936}"/>
              </a:ext>
            </a:extLst>
          </p:cNvPr>
          <p:cNvGrpSpPr/>
          <p:nvPr/>
        </p:nvGrpSpPr>
        <p:grpSpPr>
          <a:xfrm>
            <a:off x="14814" y="5803220"/>
            <a:ext cx="12162371" cy="937322"/>
            <a:chOff x="3505602" y="2862394"/>
            <a:chExt cx="3363143" cy="1251718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8A2E16B0-C88C-DB15-D26D-41AC2F49C60A}"/>
                </a:ext>
              </a:extLst>
            </p:cNvPr>
            <p:cNvSpPr/>
            <p:nvPr/>
          </p:nvSpPr>
          <p:spPr>
            <a:xfrm>
              <a:off x="3505602" y="2862394"/>
              <a:ext cx="3363143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1E40A065-C08D-9B30-76C3-E87E78CD9320}"/>
                </a:ext>
              </a:extLst>
            </p:cNvPr>
            <p:cNvSpPr txBox="1"/>
            <p:nvPr/>
          </p:nvSpPr>
          <p:spPr>
            <a:xfrm>
              <a:off x="3542264" y="2899056"/>
              <a:ext cx="3289819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l-GR" sz="2400" kern="1200" dirty="0">
                  <a:solidFill>
                    <a:schemeClr val="tx1"/>
                  </a:solidFill>
                </a:rPr>
                <a:t>Δημιουργία </a:t>
              </a:r>
              <a:r>
                <a:rPr lang="en-US" sz="2400" kern="1200" dirty="0">
                  <a:solidFill>
                    <a:schemeClr val="tx1"/>
                  </a:solidFill>
                </a:rPr>
                <a:t>K</a:t>
              </a:r>
              <a:r>
                <a:rPr lang="el-GR" sz="2400" kern="1200" dirty="0" err="1">
                  <a:solidFill>
                    <a:schemeClr val="tx1"/>
                  </a:solidFill>
                </a:rPr>
                <a:t>αταστατικών</a:t>
              </a:r>
              <a:r>
                <a:rPr lang="el-GR" sz="2400" kern="1200" dirty="0">
                  <a:solidFill>
                    <a:schemeClr val="tx1"/>
                  </a:solidFill>
                </a:rPr>
                <a:t> Εξισώσεων με ΑΙ</a:t>
              </a:r>
              <a:endParaRPr lang="en-GB" sz="2400" kern="12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6BD1B0A-02CF-02A0-A3FC-72D79A9BD5F7}"/>
              </a:ext>
            </a:extLst>
          </p:cNvPr>
          <p:cNvCxnSpPr>
            <a:cxnSpLocks/>
          </p:cNvCxnSpPr>
          <p:nvPr/>
        </p:nvCxnSpPr>
        <p:spPr>
          <a:xfrm>
            <a:off x="6176203" y="3228286"/>
            <a:ext cx="0" cy="2824864"/>
          </a:xfrm>
          <a:prstGeom prst="straightConnector1">
            <a:avLst/>
          </a:prstGeom>
          <a:ln w="7620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6A4B8E3-57BB-1F4C-6685-92DD86E7E2E4}"/>
              </a:ext>
            </a:extLst>
          </p:cNvPr>
          <p:cNvCxnSpPr>
            <a:cxnSpLocks/>
          </p:cNvCxnSpPr>
          <p:nvPr/>
        </p:nvCxnSpPr>
        <p:spPr>
          <a:xfrm>
            <a:off x="1878053" y="3228286"/>
            <a:ext cx="0" cy="2824864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5A2CCE9-1795-5E02-86A1-F9AEEC7B6F6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10367089" y="3175168"/>
            <a:ext cx="0" cy="287798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9F23DB-E394-1EA5-C016-EECA9C30F74A}"/>
              </a:ext>
            </a:extLst>
          </p:cNvPr>
          <p:cNvGrpSpPr/>
          <p:nvPr/>
        </p:nvGrpSpPr>
        <p:grpSpPr>
          <a:xfrm>
            <a:off x="4288087" y="1976568"/>
            <a:ext cx="3776233" cy="1251718"/>
            <a:chOff x="5270917" y="1468178"/>
            <a:chExt cx="5244682" cy="1251718"/>
          </a:xfrm>
          <a:solidFill>
            <a:schemeClr val="accent3">
              <a:lumMod val="75000"/>
            </a:schemeClr>
          </a:solidFill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54EF41D-3737-B75E-6E99-4B987D1A23A2}"/>
                </a:ext>
              </a:extLst>
            </p:cNvPr>
            <p:cNvSpPr/>
            <p:nvPr/>
          </p:nvSpPr>
          <p:spPr>
            <a:xfrm>
              <a:off x="5270917" y="1468178"/>
              <a:ext cx="5244682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>
              <a:extLst>
                <a:ext uri="{FF2B5EF4-FFF2-40B4-BE49-F238E27FC236}">
                  <a16:creationId xmlns:a16="http://schemas.microsoft.com/office/drawing/2014/main" id="{2B414FF7-20E3-E70B-CDD7-8535F5E0CBBF}"/>
                </a:ext>
              </a:extLst>
            </p:cNvPr>
            <p:cNvSpPr txBox="1"/>
            <p:nvPr/>
          </p:nvSpPr>
          <p:spPr>
            <a:xfrm>
              <a:off x="5307579" y="1504840"/>
              <a:ext cx="5171358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5730" tIns="125730" rIns="125730" bIns="125730" numCol="1" spcCol="1270" anchor="ctr" anchorCtr="0">
              <a:noAutofit/>
            </a:bodyPr>
            <a:lstStyle/>
            <a:p>
              <a:pPr marL="0" lvl="0" indent="0" algn="ctr" defTabSz="1466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l-GR" sz="3300" kern="1200" dirty="0">
                  <a:solidFill>
                    <a:schemeClr val="tx1"/>
                  </a:solidFill>
                </a:rPr>
                <a:t>Τεχνητή Νοημοσύνη</a:t>
              </a:r>
              <a:endParaRPr lang="en-GB" sz="33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0CEFC54-28BA-332F-974C-4496D67FC164}"/>
              </a:ext>
            </a:extLst>
          </p:cNvPr>
          <p:cNvGrpSpPr/>
          <p:nvPr/>
        </p:nvGrpSpPr>
        <p:grpSpPr>
          <a:xfrm>
            <a:off x="147397" y="1976568"/>
            <a:ext cx="3461312" cy="1251718"/>
            <a:chOff x="7" y="1468182"/>
            <a:chExt cx="5049248" cy="1251718"/>
          </a:xfrm>
          <a:solidFill>
            <a:schemeClr val="accent2">
              <a:lumMod val="75000"/>
            </a:schemeClr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22806425-5E5B-19A1-B1E7-7C5362767B93}"/>
                </a:ext>
              </a:extLst>
            </p:cNvPr>
            <p:cNvSpPr/>
            <p:nvPr/>
          </p:nvSpPr>
          <p:spPr>
            <a:xfrm>
              <a:off x="7" y="1468182"/>
              <a:ext cx="5049248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ounded Rectangle 4">
              <a:extLst>
                <a:ext uri="{FF2B5EF4-FFF2-40B4-BE49-F238E27FC236}">
                  <a16:creationId xmlns:a16="http://schemas.microsoft.com/office/drawing/2014/main" id="{3594F6FD-23FD-BAB9-964E-BEE0EE166C60}"/>
                </a:ext>
              </a:extLst>
            </p:cNvPr>
            <p:cNvSpPr txBox="1"/>
            <p:nvPr/>
          </p:nvSpPr>
          <p:spPr>
            <a:xfrm>
              <a:off x="36669" y="1504844"/>
              <a:ext cx="4975924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5730" tIns="125730" rIns="125730" bIns="125730" numCol="1" spcCol="1270" anchor="ctr" anchorCtr="0">
              <a:noAutofit/>
            </a:bodyPr>
            <a:lstStyle/>
            <a:p>
              <a:pPr marL="0" lvl="0" indent="0" algn="ctr" defTabSz="1466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l-GR" sz="3300" kern="1200" dirty="0">
                  <a:solidFill>
                    <a:schemeClr val="tx1"/>
                  </a:solidFill>
                </a:rPr>
                <a:t>Θερμοδυναμικές εφαρμογές</a:t>
              </a:r>
              <a:endParaRPr lang="en-GB" sz="33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742EE5A-C8F3-D325-9A8A-0BCCA53FB7A9}"/>
              </a:ext>
            </a:extLst>
          </p:cNvPr>
          <p:cNvGrpSpPr/>
          <p:nvPr/>
        </p:nvGrpSpPr>
        <p:grpSpPr>
          <a:xfrm>
            <a:off x="14815" y="4708146"/>
            <a:ext cx="7741290" cy="937321"/>
            <a:chOff x="4094527" y="2796128"/>
            <a:chExt cx="2326544" cy="1251718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DBA7345C-E7AD-2085-F09C-0B976A3CB308}"/>
                </a:ext>
              </a:extLst>
            </p:cNvPr>
            <p:cNvSpPr/>
            <p:nvPr/>
          </p:nvSpPr>
          <p:spPr>
            <a:xfrm>
              <a:off x="4094527" y="2796128"/>
              <a:ext cx="2326544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ounded Rectangle 4">
              <a:extLst>
                <a:ext uri="{FF2B5EF4-FFF2-40B4-BE49-F238E27FC236}">
                  <a16:creationId xmlns:a16="http://schemas.microsoft.com/office/drawing/2014/main" id="{66E9389A-6ED3-A63C-C9F3-AC457CAE1F3C}"/>
                </a:ext>
              </a:extLst>
            </p:cNvPr>
            <p:cNvSpPr txBox="1"/>
            <p:nvPr/>
          </p:nvSpPr>
          <p:spPr>
            <a:xfrm>
              <a:off x="4131189" y="2832790"/>
              <a:ext cx="2253220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l-GR" sz="2100" kern="1200" dirty="0">
                  <a:solidFill>
                    <a:schemeClr val="tx1"/>
                  </a:solidFill>
                </a:rPr>
                <a:t>Βελτιστοποίηση Θερμοδυναμικών Κύκλων</a:t>
              </a:r>
              <a:endParaRPr lang="en-GB" sz="21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4B15360-8C7D-C1D6-4B88-AA471680E4D1}"/>
              </a:ext>
            </a:extLst>
          </p:cNvPr>
          <p:cNvGrpSpPr/>
          <p:nvPr/>
        </p:nvGrpSpPr>
        <p:grpSpPr>
          <a:xfrm>
            <a:off x="841060" y="86870"/>
            <a:ext cx="10509877" cy="1251718"/>
            <a:chOff x="2861" y="686"/>
            <a:chExt cx="10509877" cy="1251718"/>
          </a:xfrm>
          <a:solidFill>
            <a:srgbClr val="00B050"/>
          </a:solidFill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658C3021-A4DE-00DD-A823-9160E6223FE1}"/>
                </a:ext>
              </a:extLst>
            </p:cNvPr>
            <p:cNvSpPr/>
            <p:nvPr/>
          </p:nvSpPr>
          <p:spPr>
            <a:xfrm>
              <a:off x="2861" y="686"/>
              <a:ext cx="10509877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>
              <a:extLst>
                <a:ext uri="{FF2B5EF4-FFF2-40B4-BE49-F238E27FC236}">
                  <a16:creationId xmlns:a16="http://schemas.microsoft.com/office/drawing/2014/main" id="{475331B2-56E7-F3FD-FA69-34AAD3D3C477}"/>
                </a:ext>
              </a:extLst>
            </p:cNvPr>
            <p:cNvSpPr txBox="1"/>
            <p:nvPr/>
          </p:nvSpPr>
          <p:spPr>
            <a:xfrm>
              <a:off x="39523" y="37348"/>
              <a:ext cx="10436553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156210" rIns="156210" bIns="156210" numCol="1" spcCol="1270" anchor="ctr" anchorCtr="0">
              <a:noAutofit/>
            </a:bodyPr>
            <a:lstStyle/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100" dirty="0">
                  <a:solidFill>
                    <a:schemeClr val="tx1"/>
                  </a:solidFill>
                </a:rPr>
                <a:t>Python – #1 </a:t>
              </a:r>
              <a:r>
                <a:rPr lang="en-US" sz="4100" dirty="0" err="1">
                  <a:solidFill>
                    <a:schemeClr val="tx1"/>
                  </a:solidFill>
                </a:rPr>
                <a:t>Progr</a:t>
              </a:r>
              <a:r>
                <a:rPr lang="en-US" sz="4100" dirty="0">
                  <a:solidFill>
                    <a:schemeClr val="tx1"/>
                  </a:solidFill>
                </a:rPr>
                <a:t>. Lang. 2023</a:t>
              </a:r>
              <a:endParaRPr lang="en-GB" sz="41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C375A7E-DED7-6103-4E37-1EC23104A275}"/>
              </a:ext>
            </a:extLst>
          </p:cNvPr>
          <p:cNvGrpSpPr/>
          <p:nvPr/>
        </p:nvGrpSpPr>
        <p:grpSpPr>
          <a:xfrm>
            <a:off x="8743698" y="1960112"/>
            <a:ext cx="3246784" cy="1251718"/>
            <a:chOff x="7" y="1468182"/>
            <a:chExt cx="5049248" cy="1251718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2017C702-C571-D7CB-6293-CBA9ABF3A844}"/>
                </a:ext>
              </a:extLst>
            </p:cNvPr>
            <p:cNvSpPr/>
            <p:nvPr/>
          </p:nvSpPr>
          <p:spPr>
            <a:xfrm>
              <a:off x="7" y="1468182"/>
              <a:ext cx="5049248" cy="125171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Rounded Rectangle 4">
              <a:extLst>
                <a:ext uri="{FF2B5EF4-FFF2-40B4-BE49-F238E27FC236}">
                  <a16:creationId xmlns:a16="http://schemas.microsoft.com/office/drawing/2014/main" id="{1CFBD8E8-D9B0-01F6-05E5-E4178BAF1A2F}"/>
                </a:ext>
              </a:extLst>
            </p:cNvPr>
            <p:cNvSpPr txBox="1"/>
            <p:nvPr/>
          </p:nvSpPr>
          <p:spPr>
            <a:xfrm>
              <a:off x="36668" y="1504844"/>
              <a:ext cx="4975923" cy="11783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5730" tIns="125730" rIns="125730" bIns="125730" numCol="1" spcCol="1270" anchor="ctr" anchorCtr="0">
              <a:noAutofit/>
            </a:bodyPr>
            <a:lstStyle/>
            <a:p>
              <a:pPr marL="0" lvl="0" indent="0" algn="ctr" defTabSz="1466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l-GR" sz="3300" kern="1200" dirty="0">
                  <a:solidFill>
                    <a:schemeClr val="tx1"/>
                  </a:solidFill>
                </a:rPr>
                <a:t>Νέες Τεχνολογίες</a:t>
              </a:r>
              <a:endParaRPr lang="en-GB" sz="33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E132C3A-C605-D516-EEDF-EA726BD8914E}"/>
              </a:ext>
            </a:extLst>
          </p:cNvPr>
          <p:cNvGrpSpPr/>
          <p:nvPr/>
        </p:nvGrpSpPr>
        <p:grpSpPr>
          <a:xfrm>
            <a:off x="154364" y="3428974"/>
            <a:ext cx="3425118" cy="937321"/>
            <a:chOff x="4094527" y="2796128"/>
            <a:chExt cx="2326544" cy="1251718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C3AA08D6-C28F-712B-1A96-568D8A294AE5}"/>
                </a:ext>
              </a:extLst>
            </p:cNvPr>
            <p:cNvSpPr/>
            <p:nvPr/>
          </p:nvSpPr>
          <p:spPr>
            <a:xfrm>
              <a:off x="4094527" y="2796128"/>
              <a:ext cx="2326544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Rounded Rectangle 4">
              <a:extLst>
                <a:ext uri="{FF2B5EF4-FFF2-40B4-BE49-F238E27FC236}">
                  <a16:creationId xmlns:a16="http://schemas.microsoft.com/office/drawing/2014/main" id="{1C9A6505-8E28-6FDF-A599-61C6932B96BB}"/>
                </a:ext>
              </a:extLst>
            </p:cNvPr>
            <p:cNvSpPr txBox="1"/>
            <p:nvPr/>
          </p:nvSpPr>
          <p:spPr>
            <a:xfrm>
              <a:off x="4131189" y="2832790"/>
              <a:ext cx="2253220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l-GR" sz="2100" kern="1200" dirty="0">
                  <a:solidFill>
                    <a:schemeClr val="tx1"/>
                  </a:solidFill>
                </a:rPr>
                <a:t>Βασικά </a:t>
              </a:r>
              <a:r>
                <a:rPr lang="el-GR" sz="2100" kern="1200" dirty="0" err="1">
                  <a:solidFill>
                    <a:schemeClr val="tx1"/>
                  </a:solidFill>
                </a:rPr>
                <a:t>Θερμοδυναμικά</a:t>
              </a:r>
              <a:r>
                <a:rPr lang="el-GR" sz="2100" kern="1200" dirty="0">
                  <a:solidFill>
                    <a:schemeClr val="tx1"/>
                  </a:solidFill>
                </a:rPr>
                <a:t> Προβλήματα</a:t>
              </a:r>
              <a:endParaRPr lang="en-GB" sz="21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1CCC863-BB11-DE99-2252-CEA92992E930}"/>
              </a:ext>
            </a:extLst>
          </p:cNvPr>
          <p:cNvGrpSpPr/>
          <p:nvPr/>
        </p:nvGrpSpPr>
        <p:grpSpPr>
          <a:xfrm>
            <a:off x="8736879" y="3444875"/>
            <a:ext cx="3246784" cy="937321"/>
            <a:chOff x="4094527" y="2796128"/>
            <a:chExt cx="2326544" cy="125171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5EED0A14-2FB6-7D59-3952-51D55C0C028C}"/>
                </a:ext>
              </a:extLst>
            </p:cNvPr>
            <p:cNvSpPr/>
            <p:nvPr/>
          </p:nvSpPr>
          <p:spPr>
            <a:xfrm>
              <a:off x="4094527" y="2796128"/>
              <a:ext cx="2326544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Rounded Rectangle 4">
              <a:extLst>
                <a:ext uri="{FF2B5EF4-FFF2-40B4-BE49-F238E27FC236}">
                  <a16:creationId xmlns:a16="http://schemas.microsoft.com/office/drawing/2014/main" id="{9F3EB415-347B-E484-F859-739354B71D59}"/>
                </a:ext>
              </a:extLst>
            </p:cNvPr>
            <p:cNvSpPr txBox="1"/>
            <p:nvPr/>
          </p:nvSpPr>
          <p:spPr>
            <a:xfrm>
              <a:off x="4131189" y="2832790"/>
              <a:ext cx="2253220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l-GR" sz="2100" kern="1200" dirty="0">
                  <a:solidFill>
                    <a:schemeClr val="tx1"/>
                  </a:solidFill>
                </a:rPr>
                <a:t>Κρυογονική (</a:t>
              </a:r>
              <a:r>
                <a:rPr lang="el-GR" sz="2100" dirty="0" err="1">
                  <a:solidFill>
                    <a:schemeClr val="tx1"/>
                  </a:solidFill>
                </a:rPr>
                <a:t>Υ</a:t>
              </a:r>
              <a:r>
                <a:rPr lang="el-GR" sz="2100" kern="1200" dirty="0" err="1">
                  <a:solidFill>
                    <a:schemeClr val="tx1"/>
                  </a:solidFill>
                </a:rPr>
                <a:t>περρευστότητα</a:t>
              </a:r>
              <a:r>
                <a:rPr lang="el-GR" sz="2100" kern="1200" dirty="0">
                  <a:solidFill>
                    <a:schemeClr val="tx1"/>
                  </a:solidFill>
                </a:rPr>
                <a:t>, Υπεραγωγιμότητα)</a:t>
              </a:r>
              <a:endParaRPr lang="en-GB" sz="21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531F62F-2854-2B0F-BA54-82F2419C819B}"/>
              </a:ext>
            </a:extLst>
          </p:cNvPr>
          <p:cNvGrpSpPr/>
          <p:nvPr/>
        </p:nvGrpSpPr>
        <p:grpSpPr>
          <a:xfrm>
            <a:off x="4080292" y="3441731"/>
            <a:ext cx="1987740" cy="937321"/>
            <a:chOff x="4094527" y="2796128"/>
            <a:chExt cx="2326544" cy="1251718"/>
          </a:xfrm>
          <a:solidFill>
            <a:schemeClr val="bg2">
              <a:lumMod val="75000"/>
            </a:schemeClr>
          </a:solidFill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201020A1-5A26-F9CD-9A32-2AB1F7C21F32}"/>
                </a:ext>
              </a:extLst>
            </p:cNvPr>
            <p:cNvSpPr/>
            <p:nvPr/>
          </p:nvSpPr>
          <p:spPr>
            <a:xfrm>
              <a:off x="4094527" y="2796128"/>
              <a:ext cx="2326544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Rounded Rectangle 4">
              <a:extLst>
                <a:ext uri="{FF2B5EF4-FFF2-40B4-BE49-F238E27FC236}">
                  <a16:creationId xmlns:a16="http://schemas.microsoft.com/office/drawing/2014/main" id="{5DDB6F64-06E1-17C6-0263-238AFCF12D70}"/>
                </a:ext>
              </a:extLst>
            </p:cNvPr>
            <p:cNvSpPr txBox="1"/>
            <p:nvPr/>
          </p:nvSpPr>
          <p:spPr>
            <a:xfrm>
              <a:off x="4131189" y="2832790"/>
              <a:ext cx="2253220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l-GR" sz="2100" dirty="0">
                  <a:solidFill>
                    <a:schemeClr val="tx1"/>
                  </a:solidFill>
                </a:rPr>
                <a:t>R</a:t>
              </a:r>
              <a:r>
                <a:rPr lang="en-US" sz="2100" dirty="0">
                  <a:solidFill>
                    <a:schemeClr val="tx1"/>
                  </a:solidFill>
                </a:rPr>
                <a:t>egression</a:t>
              </a:r>
            </a:p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>
                  <a:solidFill>
                    <a:schemeClr val="tx1"/>
                  </a:solidFill>
                </a:rPr>
                <a:t>Classification</a:t>
              </a:r>
              <a:endParaRPr lang="en-GB" sz="21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C0EE6C6-88C8-6027-AF0B-E5DB01ED8870}"/>
              </a:ext>
            </a:extLst>
          </p:cNvPr>
          <p:cNvGrpSpPr/>
          <p:nvPr/>
        </p:nvGrpSpPr>
        <p:grpSpPr>
          <a:xfrm>
            <a:off x="6282882" y="3441731"/>
            <a:ext cx="1883744" cy="937321"/>
            <a:chOff x="4094527" y="2796128"/>
            <a:chExt cx="2326544" cy="1251718"/>
          </a:xfrm>
          <a:solidFill>
            <a:schemeClr val="bg2">
              <a:lumMod val="75000"/>
            </a:schemeClr>
          </a:solidFill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28F1A903-8CE5-40B5-BE01-6059464A335B}"/>
                </a:ext>
              </a:extLst>
            </p:cNvPr>
            <p:cNvSpPr/>
            <p:nvPr/>
          </p:nvSpPr>
          <p:spPr>
            <a:xfrm>
              <a:off x="4094527" y="2796128"/>
              <a:ext cx="2326544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Rounded Rectangle 4">
              <a:extLst>
                <a:ext uri="{FF2B5EF4-FFF2-40B4-BE49-F238E27FC236}">
                  <a16:creationId xmlns:a16="http://schemas.microsoft.com/office/drawing/2014/main" id="{42481303-3625-41BC-8983-D233B1448862}"/>
                </a:ext>
              </a:extLst>
            </p:cNvPr>
            <p:cNvSpPr txBox="1"/>
            <p:nvPr/>
          </p:nvSpPr>
          <p:spPr>
            <a:xfrm>
              <a:off x="4131189" y="2832790"/>
              <a:ext cx="2253220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>
                  <a:solidFill>
                    <a:schemeClr val="tx1"/>
                  </a:solidFill>
                </a:rPr>
                <a:t>Neural Networks</a:t>
              </a:r>
              <a:endParaRPr lang="en-GB" sz="2100" kern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52" name="Right Brace 51">
            <a:extLst>
              <a:ext uri="{FF2B5EF4-FFF2-40B4-BE49-F238E27FC236}">
                <a16:creationId xmlns:a16="http://schemas.microsoft.com/office/drawing/2014/main" id="{653A832C-7085-562E-7959-07835FAA88A4}"/>
              </a:ext>
            </a:extLst>
          </p:cNvPr>
          <p:cNvSpPr/>
          <p:nvPr/>
        </p:nvSpPr>
        <p:spPr>
          <a:xfrm rot="16200000">
            <a:off x="5758925" y="-4336562"/>
            <a:ext cx="801918" cy="11769432"/>
          </a:xfrm>
          <a:prstGeom prst="rightBrac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03370D-8BBB-4C5E-F686-953D6E77BD5E}"/>
              </a:ext>
            </a:extLst>
          </p:cNvPr>
          <p:cNvGrpSpPr/>
          <p:nvPr/>
        </p:nvGrpSpPr>
        <p:grpSpPr>
          <a:xfrm>
            <a:off x="8717647" y="4640718"/>
            <a:ext cx="3270358" cy="937321"/>
            <a:chOff x="4094527" y="2796128"/>
            <a:chExt cx="2326544" cy="1251718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D5CD984A-0063-CFB7-490B-BC86AB7E8C81}"/>
                </a:ext>
              </a:extLst>
            </p:cNvPr>
            <p:cNvSpPr/>
            <p:nvPr/>
          </p:nvSpPr>
          <p:spPr>
            <a:xfrm>
              <a:off x="4094527" y="2796128"/>
              <a:ext cx="2326544" cy="125171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" name="Rounded Rectangle 4">
              <a:extLst>
                <a:ext uri="{FF2B5EF4-FFF2-40B4-BE49-F238E27FC236}">
                  <a16:creationId xmlns:a16="http://schemas.microsoft.com/office/drawing/2014/main" id="{456DB8B1-0A06-D61A-85DC-716846A9554E}"/>
                </a:ext>
              </a:extLst>
            </p:cNvPr>
            <p:cNvSpPr txBox="1"/>
            <p:nvPr/>
          </p:nvSpPr>
          <p:spPr>
            <a:xfrm>
              <a:off x="4131189" y="2832790"/>
              <a:ext cx="2253220" cy="117839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l-GR" sz="2100" kern="1200" dirty="0" err="1">
                  <a:solidFill>
                    <a:schemeClr val="tx1"/>
                  </a:solidFill>
                </a:rPr>
                <a:t>Αρχιτεκτονικ</a:t>
              </a:r>
              <a:r>
                <a:rPr lang="en-US" sz="2100" kern="1200" dirty="0" err="1">
                  <a:solidFill>
                    <a:schemeClr val="tx1"/>
                  </a:solidFill>
                </a:rPr>
                <a:t>ή</a:t>
              </a:r>
              <a:r>
                <a:rPr lang="el-GR" sz="2100" kern="1200" dirty="0">
                  <a:solidFill>
                    <a:schemeClr val="tx1"/>
                  </a:solidFill>
                </a:rPr>
                <a:t> Κβαντικών Υπολογιστών</a:t>
              </a:r>
              <a:endParaRPr lang="en-GB" sz="2100" kern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1571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CDC2C3F-11DC-1957-A1BA-72F1CB4B72E0}"/>
              </a:ext>
            </a:extLst>
          </p:cNvPr>
          <p:cNvCxnSpPr>
            <a:cxnSpLocks/>
          </p:cNvCxnSpPr>
          <p:nvPr/>
        </p:nvCxnSpPr>
        <p:spPr>
          <a:xfrm>
            <a:off x="0" y="1022056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2A03AB99-B4C3-076A-79FF-54241EAB7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279"/>
            <a:ext cx="10515600" cy="888843"/>
          </a:xfrm>
        </p:spPr>
        <p:txBody>
          <a:bodyPr>
            <a:normAutofit/>
          </a:bodyPr>
          <a:lstStyle/>
          <a:p>
            <a:r>
              <a:rPr lang="el-GR" dirty="0"/>
              <a:t>Υπολογιστική Λύση </a:t>
            </a:r>
            <a:r>
              <a:rPr lang="en-US" dirty="0">
                <a:latin typeface="+mn-lt"/>
              </a:rPr>
              <a:t>ax</a:t>
            </a:r>
            <a:r>
              <a:rPr lang="en-US" baseline="30000" dirty="0">
                <a:latin typeface="+mn-lt"/>
              </a:rPr>
              <a:t>3</a:t>
            </a:r>
            <a:r>
              <a:rPr lang="en-US" dirty="0">
                <a:latin typeface="+mn-lt"/>
              </a:rPr>
              <a:t>+bx</a:t>
            </a:r>
            <a:r>
              <a:rPr lang="en-US" baseline="30000" dirty="0">
                <a:latin typeface="+mn-lt"/>
              </a:rPr>
              <a:t>2</a:t>
            </a:r>
            <a:r>
              <a:rPr lang="en-US" dirty="0">
                <a:latin typeface="+mn-lt"/>
              </a:rPr>
              <a:t>+cx+d=0</a:t>
            </a:r>
            <a:endParaRPr lang="en-GR" dirty="0"/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053E136-7D37-C5FB-8D58-2403D7C237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28" t="-671" r="328" b="24969"/>
          <a:stretch/>
        </p:blipFill>
        <p:spPr>
          <a:xfrm>
            <a:off x="2294160" y="988023"/>
            <a:ext cx="7754080" cy="586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05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CA92003-1CBC-001A-27B9-9463A6A902B7}"/>
              </a:ext>
            </a:extLst>
          </p:cNvPr>
          <p:cNvCxnSpPr>
            <a:cxnSpLocks/>
          </p:cNvCxnSpPr>
          <p:nvPr/>
        </p:nvCxnSpPr>
        <p:spPr>
          <a:xfrm>
            <a:off x="0" y="1022056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91AF8B1C-25BB-F853-86D8-6301306DC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279"/>
            <a:ext cx="10515600" cy="888843"/>
          </a:xfrm>
        </p:spPr>
        <p:txBody>
          <a:bodyPr>
            <a:normAutofit/>
          </a:bodyPr>
          <a:lstStyle/>
          <a:p>
            <a:pPr algn="ctr"/>
            <a:r>
              <a:rPr lang="el-GR" dirty="0"/>
              <a:t>Εργασία #1</a:t>
            </a:r>
            <a:endParaRPr lang="en-G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5B3CA3-43FA-93A3-2DED-BDE75FFBC143}"/>
              </a:ext>
            </a:extLst>
          </p:cNvPr>
          <p:cNvSpPr txBox="1"/>
          <p:nvPr/>
        </p:nvSpPr>
        <p:spPr>
          <a:xfrm>
            <a:off x="1127760" y="1483360"/>
            <a:ext cx="102260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Να γραφεί κώδικας σε p</a:t>
            </a:r>
            <a:r>
              <a:rPr lang="en-US" dirty="0" err="1"/>
              <a:t>ython</a:t>
            </a:r>
            <a:r>
              <a:rPr lang="en-US" dirty="0"/>
              <a:t> </a:t>
            </a:r>
            <a:r>
              <a:rPr lang="en-US" dirty="0" err="1"/>
              <a:t>ο</a:t>
            </a:r>
            <a:r>
              <a:rPr lang="el-GR" dirty="0"/>
              <a:t> οποίος να επιλύει τριτοβάθμια εξίσωση με τη μέθοδο N</a:t>
            </a:r>
            <a:r>
              <a:rPr lang="en-US" dirty="0" err="1"/>
              <a:t>ewton</a:t>
            </a:r>
            <a:r>
              <a:rPr lang="en-US" dirty="0"/>
              <a:t>– Raphson.</a:t>
            </a:r>
          </a:p>
          <a:p>
            <a:endParaRPr lang="en-US" dirty="0"/>
          </a:p>
          <a:p>
            <a:r>
              <a:rPr lang="en-US" dirty="0" err="1"/>
              <a:t>Υ</a:t>
            </a:r>
            <a:r>
              <a:rPr lang="el-GR" dirty="0" err="1"/>
              <a:t>πενθυμ</a:t>
            </a:r>
            <a:r>
              <a:rPr lang="en-US" dirty="0" err="1"/>
              <a:t>ί</a:t>
            </a:r>
            <a:r>
              <a:rPr lang="el-GR" dirty="0" err="1"/>
              <a:t>ζεται</a:t>
            </a:r>
            <a:r>
              <a:rPr lang="el-GR" dirty="0"/>
              <a:t> η Μέθοδος:</a:t>
            </a:r>
          </a:p>
          <a:p>
            <a:r>
              <a:rPr lang="el-GR" dirty="0"/>
              <a:t>Αρχική τιμή </a:t>
            </a:r>
            <a:r>
              <a:rPr lang="en-US" dirty="0"/>
              <a:t>x0</a:t>
            </a:r>
          </a:p>
          <a:p>
            <a:r>
              <a:rPr lang="en-US" dirty="0"/>
              <a:t>x1=x0 – f(x0)/f’(x0)</a:t>
            </a:r>
          </a:p>
          <a:p>
            <a:endParaRPr lang="en-US" dirty="0"/>
          </a:p>
          <a:p>
            <a:r>
              <a:rPr lang="el-GR" dirty="0"/>
              <a:t>Όπου </a:t>
            </a:r>
            <a:r>
              <a:rPr lang="en-US" dirty="0"/>
              <a:t>f’ </a:t>
            </a:r>
            <a:r>
              <a:rPr lang="el-GR" dirty="0"/>
              <a:t>η παράγωγος της f</a:t>
            </a:r>
            <a:r>
              <a:rPr lang="en-US" dirty="0"/>
              <a:t>. (</a:t>
            </a:r>
            <a:r>
              <a:rPr lang="en-US" dirty="0" err="1"/>
              <a:t>Ν</a:t>
            </a:r>
            <a:r>
              <a:rPr lang="el-GR" dirty="0"/>
              <a:t>α υπολογιστεί είτε αριθμητικά είτε αναλυτικά)</a:t>
            </a:r>
          </a:p>
          <a:p>
            <a:r>
              <a:rPr lang="el-GR" dirty="0" err="1"/>
              <a:t>Επαναλαμβ</a:t>
            </a:r>
            <a:r>
              <a:rPr lang="en-GR" dirty="0"/>
              <a:t>ά</a:t>
            </a:r>
            <a:r>
              <a:rPr lang="el-GR" dirty="0" err="1"/>
              <a:t>νουμε</a:t>
            </a:r>
            <a:r>
              <a:rPr lang="el-GR" dirty="0"/>
              <a:t> μέχρι σύγκλισης.</a:t>
            </a:r>
          </a:p>
          <a:p>
            <a:r>
              <a:rPr lang="en-US" dirty="0"/>
              <a:t>x</a:t>
            </a:r>
            <a:r>
              <a:rPr lang="el-GR" baseline="-25000" dirty="0"/>
              <a:t>ν+1</a:t>
            </a:r>
            <a:r>
              <a:rPr lang="en-US" dirty="0"/>
              <a:t>=x</a:t>
            </a:r>
            <a:r>
              <a:rPr lang="el-GR" baseline="-25000" dirty="0"/>
              <a:t>ν</a:t>
            </a:r>
            <a:r>
              <a:rPr lang="en-US" dirty="0"/>
              <a:t> – f(x</a:t>
            </a:r>
            <a:r>
              <a:rPr lang="el-GR" baseline="-25000" dirty="0"/>
              <a:t>ν</a:t>
            </a:r>
            <a:r>
              <a:rPr lang="en-US" dirty="0"/>
              <a:t>)/f’(x</a:t>
            </a:r>
            <a:r>
              <a:rPr lang="el-GR" baseline="-25000" dirty="0"/>
              <a:t>ν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l-GR" dirty="0"/>
              <a:t>Οι συντελεστές θα δίνονται ως το άθροισμα ανά δύο των ψηφίων του αριθμού μητρώου σας</a:t>
            </a:r>
          </a:p>
          <a:p>
            <a:endParaRPr lang="el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1EA6AF-251D-F438-2187-91412FCE442C}"/>
              </a:ext>
            </a:extLst>
          </p:cNvPr>
          <p:cNvSpPr txBox="1"/>
          <p:nvPr/>
        </p:nvSpPr>
        <p:spPr>
          <a:xfrm>
            <a:off x="3789900" y="5536917"/>
            <a:ext cx="3149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R" sz="4400" b="1" dirty="0"/>
              <a:t>02112003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399401-2D2E-52CD-F5D6-5D0558A286A5}"/>
              </a:ext>
            </a:extLst>
          </p:cNvPr>
          <p:cNvSpPr txBox="1"/>
          <p:nvPr/>
        </p:nvSpPr>
        <p:spPr>
          <a:xfrm>
            <a:off x="6665213" y="4890585"/>
            <a:ext cx="163550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R" sz="3200" dirty="0"/>
              <a:t>a=0+2</a:t>
            </a:r>
          </a:p>
          <a:p>
            <a:r>
              <a:rPr lang="en-GR" sz="3200" dirty="0"/>
              <a:t>b=1+1</a:t>
            </a:r>
          </a:p>
          <a:p>
            <a:r>
              <a:rPr lang="en-GR" sz="3200" dirty="0"/>
              <a:t>c=2+0</a:t>
            </a:r>
          </a:p>
          <a:p>
            <a:r>
              <a:rPr lang="en-GR" sz="3200" dirty="0"/>
              <a:t>d=0+3</a:t>
            </a:r>
          </a:p>
        </p:txBody>
      </p:sp>
    </p:spTree>
    <p:extLst>
      <p:ext uri="{BB962C8B-B14F-4D97-AF65-F5344CB8AC3E}">
        <p14:creationId xmlns:p14="http://schemas.microsoft.com/office/powerpoint/2010/main" val="4256984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ED087-270F-A170-46F5-0DA988A06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1237"/>
          </a:xfrm>
        </p:spPr>
        <p:txBody>
          <a:bodyPr/>
          <a:lstStyle/>
          <a:p>
            <a:r>
              <a:rPr lang="el-GR" dirty="0"/>
              <a:t>Περιεχόμενα Μαθήματος:</a:t>
            </a:r>
            <a:endParaRPr lang="en-G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41D2F8-1D42-ACEB-C40C-1603B5C2D428}"/>
              </a:ext>
            </a:extLst>
          </p:cNvPr>
          <p:cNvSpPr txBox="1"/>
          <p:nvPr/>
        </p:nvSpPr>
        <p:spPr>
          <a:xfrm>
            <a:off x="381000" y="731237"/>
            <a:ext cx="114300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/>
              <a:t>Εισαγωγή στην P</a:t>
            </a:r>
            <a:r>
              <a:rPr lang="en-US" sz="2400" dirty="0" err="1"/>
              <a:t>ython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 err="1"/>
              <a:t>Βασικ</a:t>
            </a:r>
            <a:r>
              <a:rPr lang="en-US" sz="2400" dirty="0" err="1"/>
              <a:t>έ</a:t>
            </a:r>
            <a:r>
              <a:rPr lang="el-GR" sz="2400" dirty="0"/>
              <a:t>ς προγραμματιστικές τεχνικές (βιβλιοθήκες, συνδέσεις με αρχεία, βασικά είδη μεταβλητών)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/>
              <a:t>Δημιουργία απλών μαθηματικών εφαρμογών (N</a:t>
            </a:r>
            <a:r>
              <a:rPr lang="en-US" sz="2400" dirty="0" err="1"/>
              <a:t>ewton</a:t>
            </a:r>
            <a:r>
              <a:rPr lang="en-US" sz="2400" dirty="0"/>
              <a:t> Raphson, Levenberg Marquardt, </a:t>
            </a:r>
            <a:r>
              <a:rPr lang="el-GR" sz="2400" dirty="0"/>
              <a:t>Καμπύλες </a:t>
            </a:r>
            <a:r>
              <a:rPr lang="en-US" sz="2400" dirty="0"/>
              <a:t>Bezier, M</a:t>
            </a:r>
            <a:r>
              <a:rPr lang="el-GR" sz="2400" dirty="0" err="1"/>
              <a:t>ετασχηματισμοί</a:t>
            </a:r>
            <a:r>
              <a:rPr lang="el-GR" sz="2400" dirty="0"/>
              <a:t> F</a:t>
            </a:r>
            <a:r>
              <a:rPr lang="en-US" sz="2400" dirty="0" err="1"/>
              <a:t>ourier</a:t>
            </a:r>
            <a:r>
              <a:rPr lang="en-US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Ε</a:t>
            </a:r>
            <a:r>
              <a:rPr lang="el-GR" sz="2400" dirty="0" err="1"/>
              <a:t>ισαγωγ</a:t>
            </a:r>
            <a:r>
              <a:rPr lang="en-US" sz="2400" dirty="0" err="1"/>
              <a:t>ή</a:t>
            </a:r>
            <a:r>
              <a:rPr lang="el-GR" sz="2400" dirty="0"/>
              <a:t> στη θερμοδυναμική με </a:t>
            </a:r>
            <a:r>
              <a:rPr lang="en-US" sz="2400" dirty="0"/>
              <a:t>Python (IAPWS, </a:t>
            </a:r>
            <a:r>
              <a:rPr lang="el-GR" sz="2400" dirty="0"/>
              <a:t>χάρτες νερού </a:t>
            </a:r>
            <a:r>
              <a:rPr lang="el-GR" sz="2400" dirty="0" err="1"/>
              <a:t>ατμ</a:t>
            </a:r>
            <a:r>
              <a:rPr lang="en-US" sz="2400" dirty="0" err="1"/>
              <a:t>oύ</a:t>
            </a:r>
            <a:r>
              <a:rPr lang="el-GR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/>
              <a:t>Θερμοδυναμικές Εφαρμογές (Κύκλοι </a:t>
            </a:r>
            <a:r>
              <a:rPr lang="en-US" sz="2400" dirty="0"/>
              <a:t>Rankine, Stirling)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/>
              <a:t>Εισαγωγή στην τεχνητή νοημοσύνη (</a:t>
            </a:r>
            <a:r>
              <a:rPr lang="en-US" sz="2400" dirty="0"/>
              <a:t>definitions, loss functions)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/>
              <a:t>Αλγόριθμοι τεχνητής νοημοσύνης (R</a:t>
            </a:r>
            <a:r>
              <a:rPr lang="en-US" sz="2400" dirty="0"/>
              <a:t>egressions and Classification algorithms)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 err="1"/>
              <a:t>Δημιουργ</a:t>
            </a:r>
            <a:r>
              <a:rPr lang="en-US" sz="2400" dirty="0" err="1"/>
              <a:t>ί</a:t>
            </a:r>
            <a:r>
              <a:rPr lang="el-GR" sz="2400" dirty="0"/>
              <a:t>α του πρώτου μας A</a:t>
            </a:r>
            <a:r>
              <a:rPr lang="en-US" sz="2400" dirty="0" err="1"/>
              <a:t>rtificial</a:t>
            </a:r>
            <a:r>
              <a:rPr lang="en-US" sz="2400" dirty="0"/>
              <a:t> Neural Network (ANN)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Deep Learning &amp; Physics Informed Deep Learning</a:t>
            </a:r>
            <a:endParaRPr lang="el-G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/>
              <a:t>Βελτιστοποίηση </a:t>
            </a:r>
            <a:r>
              <a:rPr lang="el-GR" sz="2400" dirty="0" err="1"/>
              <a:t>θερμοδυναμικού</a:t>
            </a:r>
            <a:r>
              <a:rPr lang="el-GR" sz="2400" dirty="0"/>
              <a:t> κύκλου με χρήση ΑΙ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/>
              <a:t>Εισαγωγή στην Κρυογονική (Αέριο Ηλεκτρονίων </a:t>
            </a:r>
            <a:r>
              <a:rPr lang="el-GR" sz="2400" dirty="0" err="1"/>
              <a:t>Μποζονικά</a:t>
            </a:r>
            <a:r>
              <a:rPr lang="el-GR" sz="2400" dirty="0"/>
              <a:t> Αέρια, Υπεραγωγιμότητα)</a:t>
            </a:r>
            <a:r>
              <a:rPr lang="en-US" sz="2400" dirty="0"/>
              <a:t> – </a:t>
            </a:r>
            <a:r>
              <a:rPr lang="el-GR" sz="2400" dirty="0"/>
              <a:t>Κρυογονική</a:t>
            </a:r>
            <a:r>
              <a:rPr lang="en-US" sz="2400" dirty="0"/>
              <a:t> </a:t>
            </a:r>
            <a:r>
              <a:rPr lang="el-GR" sz="2400" dirty="0"/>
              <a:t> Ηλίου (</a:t>
            </a:r>
            <a:r>
              <a:rPr lang="el-GR" sz="2400" dirty="0" err="1"/>
              <a:t>Κατατικές</a:t>
            </a:r>
            <a:r>
              <a:rPr lang="el-GR" sz="2400" dirty="0"/>
              <a:t> από πειραματικά δεδομένα)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 err="1"/>
              <a:t>Κρυογονικοί</a:t>
            </a:r>
            <a:r>
              <a:rPr lang="el-GR" sz="2400" dirty="0"/>
              <a:t> Κύκλοι (</a:t>
            </a:r>
            <a:r>
              <a:rPr lang="en-US" sz="2400" dirty="0"/>
              <a:t>Stirling – SSR) – </a:t>
            </a:r>
            <a:r>
              <a:rPr lang="en-US" sz="2400" dirty="0" err="1"/>
              <a:t>Α</a:t>
            </a:r>
            <a:r>
              <a:rPr lang="el-GR" sz="2400" dirty="0" err="1"/>
              <a:t>ρχιτεκτονική</a:t>
            </a:r>
            <a:r>
              <a:rPr lang="el-GR" sz="2400" dirty="0"/>
              <a:t> Κβαντικού Υπολογιστή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400" dirty="0" err="1"/>
              <a:t>Εφαρμογ</a:t>
            </a:r>
            <a:r>
              <a:rPr lang="en-US" sz="2400" dirty="0" err="1"/>
              <a:t>ή</a:t>
            </a:r>
            <a:r>
              <a:rPr lang="el-GR" sz="2400" dirty="0"/>
              <a:t> </a:t>
            </a:r>
            <a:r>
              <a:rPr lang="en-US" sz="2400" dirty="0"/>
              <a:t>Dilution </a:t>
            </a:r>
            <a:r>
              <a:rPr lang="el-GR" sz="2400" dirty="0"/>
              <a:t>Μ</a:t>
            </a:r>
            <a:r>
              <a:rPr lang="en-US" sz="2400" dirty="0" err="1"/>
              <a:t>ί</a:t>
            </a:r>
            <a:r>
              <a:rPr lang="el-GR" sz="2400" dirty="0" err="1"/>
              <a:t>γματος</a:t>
            </a:r>
            <a:r>
              <a:rPr lang="el-GR" sz="2400" dirty="0"/>
              <a:t> Ηλίου 3-4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420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9E11B-7608-A956-D30A-0B32311C2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696"/>
            <a:ext cx="10515600" cy="868965"/>
          </a:xfrm>
        </p:spPr>
        <p:txBody>
          <a:bodyPr/>
          <a:lstStyle/>
          <a:p>
            <a:r>
              <a:rPr lang="el-GR" dirty="0"/>
              <a:t>Τι θα χρειαστούμε?</a:t>
            </a:r>
            <a:endParaRPr lang="en-G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2CE429-DDD3-6D67-9F06-BE63CE1916FE}"/>
              </a:ext>
            </a:extLst>
          </p:cNvPr>
          <p:cNvSpPr txBox="1"/>
          <p:nvPr/>
        </p:nvSpPr>
        <p:spPr>
          <a:xfrm>
            <a:off x="732181" y="1086679"/>
            <a:ext cx="1095623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u="sng" dirty="0"/>
              <a:t>VS Code </a:t>
            </a:r>
            <a:r>
              <a:rPr lang="el-GR" sz="2400" dirty="0"/>
              <a:t>ή </a:t>
            </a:r>
            <a:r>
              <a:rPr lang="en-US" sz="2400" b="1" u="sng" dirty="0"/>
              <a:t>Anaconda Navigator </a:t>
            </a:r>
            <a:r>
              <a:rPr lang="en-US" sz="2400" dirty="0"/>
              <a:t>(</a:t>
            </a:r>
            <a:r>
              <a:rPr lang="el-GR" sz="2400" dirty="0"/>
              <a:t>οποιοδήποτε </a:t>
            </a:r>
            <a:r>
              <a:rPr lang="en-US" sz="2400" dirty="0"/>
              <a:t>cell </a:t>
            </a:r>
            <a:r>
              <a:rPr lang="el-GR" sz="2400" dirty="0"/>
              <a:t>b</a:t>
            </a:r>
            <a:r>
              <a:rPr lang="en-US" sz="2400" dirty="0" err="1"/>
              <a:t>ased</a:t>
            </a:r>
            <a:r>
              <a:rPr lang="en-US" sz="2400" dirty="0"/>
              <a:t> environment </a:t>
            </a:r>
            <a:r>
              <a:rPr lang="el-GR" sz="2400" dirty="0"/>
              <a:t>για P</a:t>
            </a:r>
            <a:r>
              <a:rPr lang="en-US" sz="2400" dirty="0" err="1"/>
              <a:t>ython</a:t>
            </a:r>
            <a:r>
              <a:rPr lang="en-US" sz="2400" dirty="0"/>
              <a:t> </a:t>
            </a:r>
            <a:r>
              <a:rPr lang="el-GR" sz="2400" dirty="0"/>
              <a:t>μπορεί να χρησιμοποιηθεί)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VS Code: </a:t>
            </a:r>
            <a:r>
              <a:rPr lang="en-US" sz="2400" dirty="0">
                <a:hlinkClick r:id="rId2"/>
              </a:rPr>
              <a:t>https://code.visualstudio.com/download</a:t>
            </a:r>
            <a:endParaRPr lang="en-US" sz="2400" dirty="0"/>
          </a:p>
          <a:p>
            <a:r>
              <a:rPr lang="en-US" sz="2400" dirty="0"/>
              <a:t>Anaconda Navigator: </a:t>
            </a:r>
            <a:r>
              <a:rPr lang="en-US" sz="2400" dirty="0">
                <a:hlinkClick r:id="rId3"/>
              </a:rPr>
              <a:t>https://anaconda.org/anaconda/anaconda-navigator</a:t>
            </a:r>
            <a:r>
              <a:rPr lang="en-US" sz="2400" dirty="0"/>
              <a:t> </a:t>
            </a:r>
            <a:endParaRPr lang="el-GR" sz="2400" dirty="0"/>
          </a:p>
          <a:p>
            <a:endParaRPr lang="el-G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u="sng" dirty="0"/>
              <a:t>Python 3.9.* </a:t>
            </a:r>
            <a:r>
              <a:rPr lang="en-US" sz="2400" u="sng" dirty="0" err="1"/>
              <a:t>ή</a:t>
            </a:r>
            <a:r>
              <a:rPr lang="el-GR" sz="2400" u="sng" dirty="0"/>
              <a:t> </a:t>
            </a:r>
            <a:r>
              <a:rPr lang="el-GR" sz="2400" b="1" u="sng" dirty="0"/>
              <a:t>3.10.* </a:t>
            </a:r>
            <a:r>
              <a:rPr lang="el-GR" sz="2400" dirty="0"/>
              <a:t>(όχι </a:t>
            </a:r>
            <a:r>
              <a:rPr lang="en-US" sz="2400" dirty="0"/>
              <a:t>Python 3.11.* , </a:t>
            </a:r>
            <a:r>
              <a:rPr lang="el-GR" sz="2400" dirty="0"/>
              <a:t>πολλές από τις βιβλιοθήκες δεν θα λειτουργούν)</a:t>
            </a:r>
          </a:p>
          <a:p>
            <a:endParaRPr lang="el-G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l-GR" sz="2400" u="sng" dirty="0"/>
              <a:t>Εγκατάσταση στο σπίτι</a:t>
            </a:r>
          </a:p>
          <a:p>
            <a:r>
              <a:rPr lang="el-GR" sz="2400" dirty="0"/>
              <a:t>Αν θέλετε να εγκαταστήσετε σε δική σας συσκευή θα χρειαστεί συνολικά για το μάθημα χώρος περίπου 500ΜΒ, κυρ</a:t>
            </a:r>
            <a:r>
              <a:rPr lang="en-US" sz="2400" dirty="0" err="1"/>
              <a:t>ί</a:t>
            </a:r>
            <a:r>
              <a:rPr lang="el-GR" sz="2400" dirty="0"/>
              <a:t>ως για την εγκατάσταση </a:t>
            </a:r>
            <a:r>
              <a:rPr lang="en-US" sz="2400" dirty="0" err="1"/>
              <a:t>PyTorch</a:t>
            </a:r>
            <a:r>
              <a:rPr lang="en-US" sz="2400" dirty="0"/>
              <a:t> </a:t>
            </a:r>
            <a:r>
              <a:rPr lang="el-GR" sz="2400" dirty="0"/>
              <a:t>και </a:t>
            </a:r>
            <a:r>
              <a:rPr lang="en-US" sz="2400" dirty="0"/>
              <a:t>TensorFlow</a:t>
            </a:r>
            <a:r>
              <a:rPr lang="el-GR" sz="2400" dirty="0"/>
              <a:t>.</a:t>
            </a:r>
            <a:endParaRPr lang="en-US" sz="2400" dirty="0"/>
          </a:p>
          <a:p>
            <a:r>
              <a:rPr lang="en-US" sz="2400" dirty="0" err="1"/>
              <a:t>Ο</a:t>
            </a:r>
            <a:r>
              <a:rPr lang="el-GR" sz="2400" dirty="0"/>
              <a:t>ι </a:t>
            </a:r>
            <a:r>
              <a:rPr lang="el-GR" sz="2400" dirty="0" err="1"/>
              <a:t>υπολογιστικ</a:t>
            </a:r>
            <a:r>
              <a:rPr lang="en-US" sz="2400" dirty="0" err="1"/>
              <a:t>έ</a:t>
            </a:r>
            <a:r>
              <a:rPr lang="el-GR" sz="2400" dirty="0"/>
              <a:t>ς απαιτήσεις είναι πολύ μικρές οπότε οτιδήποτε συσκευή έχετε πιθανότατα θα υπερκαλύπτει τις ανάγκες του μαθήματος</a:t>
            </a:r>
            <a:endParaRPr lang="en-US" sz="2400" dirty="0"/>
          </a:p>
          <a:p>
            <a:endParaRPr lang="en-US" dirty="0"/>
          </a:p>
          <a:p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200959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253DCE2-0739-9C54-7FC4-95FE581ADFC1}"/>
              </a:ext>
            </a:extLst>
          </p:cNvPr>
          <p:cNvSpPr txBox="1"/>
          <p:nvPr/>
        </p:nvSpPr>
        <p:spPr>
          <a:xfrm>
            <a:off x="980660" y="318052"/>
            <a:ext cx="8971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R" sz="4800" dirty="0"/>
              <a:t>Day – to – day  schedule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12F2ED3-AD29-4337-A1AD-A6A67FB2F771}"/>
              </a:ext>
            </a:extLst>
          </p:cNvPr>
          <p:cNvSpPr/>
          <p:nvPr/>
        </p:nvSpPr>
        <p:spPr>
          <a:xfrm>
            <a:off x="470453" y="2548520"/>
            <a:ext cx="3087757" cy="173603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4000" dirty="0" err="1"/>
              <a:t>Θεωρ</a:t>
            </a:r>
            <a:r>
              <a:rPr lang="en-GR" sz="4000" dirty="0"/>
              <a:t>ί</a:t>
            </a:r>
            <a:r>
              <a:rPr lang="el-GR" sz="4000" dirty="0"/>
              <a:t>α</a:t>
            </a:r>
            <a:endParaRPr lang="en-GR" sz="4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6338576-2705-55D7-0892-368F3021084D}"/>
              </a:ext>
            </a:extLst>
          </p:cNvPr>
          <p:cNvSpPr/>
          <p:nvPr/>
        </p:nvSpPr>
        <p:spPr>
          <a:xfrm>
            <a:off x="3641034" y="2548520"/>
            <a:ext cx="3650974" cy="173603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3200" dirty="0"/>
              <a:t>Εφαρμογή στην Τάξη</a:t>
            </a:r>
            <a:endParaRPr lang="en-GR" sz="32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61A9698-7487-3B31-BEDA-F5DA6974FCDB}"/>
              </a:ext>
            </a:extLst>
          </p:cNvPr>
          <p:cNvSpPr/>
          <p:nvPr/>
        </p:nvSpPr>
        <p:spPr>
          <a:xfrm>
            <a:off x="7957930" y="2290103"/>
            <a:ext cx="3988905" cy="22528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dirty="0"/>
              <a:t>Εργασία για το Σπίτι</a:t>
            </a:r>
            <a:endParaRPr lang="en-GR" sz="2800" dirty="0"/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65EED80B-FBE2-7E0A-7AA5-23D106A3044F}"/>
              </a:ext>
            </a:extLst>
          </p:cNvPr>
          <p:cNvSpPr/>
          <p:nvPr/>
        </p:nvSpPr>
        <p:spPr>
          <a:xfrm>
            <a:off x="0" y="2097947"/>
            <a:ext cx="7719393" cy="2716696"/>
          </a:xfrm>
          <a:prstGeom prst="frame">
            <a:avLst>
              <a:gd name="adj1" fmla="val 420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E7771E-3F37-39B3-1237-AB13A99A4D2D}"/>
              </a:ext>
            </a:extLst>
          </p:cNvPr>
          <p:cNvSpPr txBox="1"/>
          <p:nvPr/>
        </p:nvSpPr>
        <p:spPr>
          <a:xfrm>
            <a:off x="3531657" y="1581112"/>
            <a:ext cx="1159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dirty="0"/>
              <a:t>Τάξη</a:t>
            </a:r>
            <a:endParaRPr lang="en-GR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B0D3D0-B606-13BF-796E-15D277C39AE1}"/>
              </a:ext>
            </a:extLst>
          </p:cNvPr>
          <p:cNvSpPr txBox="1"/>
          <p:nvPr/>
        </p:nvSpPr>
        <p:spPr>
          <a:xfrm>
            <a:off x="9372575" y="1587738"/>
            <a:ext cx="1159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dirty="0"/>
              <a:t>Σπίτι</a:t>
            </a:r>
            <a:endParaRPr lang="en-GR" sz="28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B2F508D-103F-3893-C25C-3614E49D9497}"/>
              </a:ext>
            </a:extLst>
          </p:cNvPr>
          <p:cNvCxnSpPr>
            <a:cxnSpLocks/>
          </p:cNvCxnSpPr>
          <p:nvPr/>
        </p:nvCxnSpPr>
        <p:spPr>
          <a:xfrm>
            <a:off x="19879" y="1365080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2494A96-959C-1216-39E7-2F6531A70251}"/>
              </a:ext>
            </a:extLst>
          </p:cNvPr>
          <p:cNvSpPr txBox="1"/>
          <p:nvPr/>
        </p:nvSpPr>
        <p:spPr>
          <a:xfrm>
            <a:off x="980660" y="5467995"/>
            <a:ext cx="10631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dirty="0"/>
              <a:t>Οι διαφάνειες του μαθήματος καθώς και οι κώδικες που θα γράφονται στις τάξη θα ανεβαίνουν σε p</a:t>
            </a:r>
            <a:r>
              <a:rPr lang="en-US" sz="2400" dirty="0" err="1"/>
              <a:t>ublic</a:t>
            </a:r>
            <a:r>
              <a:rPr lang="en-US" sz="2400" dirty="0"/>
              <a:t> </a:t>
            </a:r>
            <a:r>
              <a:rPr lang="en-US" sz="2400" dirty="0" err="1"/>
              <a:t>github</a:t>
            </a:r>
            <a:r>
              <a:rPr lang="en-US" sz="2400" dirty="0"/>
              <a:t> repository </a:t>
            </a:r>
            <a:r>
              <a:rPr lang="el-GR" sz="2400" dirty="0"/>
              <a:t>στο τέλος της κάθε διάλεξης </a:t>
            </a:r>
            <a:endParaRPr lang="en-GR" sz="2400" dirty="0"/>
          </a:p>
        </p:txBody>
      </p:sp>
    </p:spTree>
    <p:extLst>
      <p:ext uri="{BB962C8B-B14F-4D97-AF65-F5344CB8AC3E}">
        <p14:creationId xmlns:p14="http://schemas.microsoft.com/office/powerpoint/2010/main" val="933975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9078B41-37EB-67B1-3055-17E12C3F5A62}"/>
              </a:ext>
            </a:extLst>
          </p:cNvPr>
          <p:cNvSpPr/>
          <p:nvPr/>
        </p:nvSpPr>
        <p:spPr>
          <a:xfrm>
            <a:off x="1276536" y="2473741"/>
            <a:ext cx="10773228" cy="297682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6F4977-0490-E85A-B4B6-260D33E85394}"/>
              </a:ext>
            </a:extLst>
          </p:cNvPr>
          <p:cNvSpPr txBox="1"/>
          <p:nvPr/>
        </p:nvSpPr>
        <p:spPr>
          <a:xfrm>
            <a:off x="980660" y="318052"/>
            <a:ext cx="8971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800" dirty="0" err="1"/>
              <a:t>Βαθμολ</a:t>
            </a:r>
            <a:r>
              <a:rPr lang="en-GR" sz="4800" dirty="0"/>
              <a:t>ό</a:t>
            </a:r>
            <a:r>
              <a:rPr lang="el-GR" sz="4800" dirty="0" err="1"/>
              <a:t>γηση</a:t>
            </a:r>
            <a:endParaRPr lang="en-GR" sz="48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0FFB62-C291-48C7-3E1C-559350F0E168}"/>
              </a:ext>
            </a:extLst>
          </p:cNvPr>
          <p:cNvCxnSpPr>
            <a:cxnSpLocks/>
          </p:cNvCxnSpPr>
          <p:nvPr/>
        </p:nvCxnSpPr>
        <p:spPr>
          <a:xfrm>
            <a:off x="19879" y="1365080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0A9CE46-E33C-572E-5D94-CC4B11A8196A}"/>
              </a:ext>
            </a:extLst>
          </p:cNvPr>
          <p:cNvSpPr txBox="1"/>
          <p:nvPr/>
        </p:nvSpPr>
        <p:spPr>
          <a:xfrm>
            <a:off x="1685581" y="2570029"/>
            <a:ext cx="89372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8</a:t>
            </a:r>
            <a:r>
              <a:rPr lang="el-GR" sz="2800" b="1" dirty="0"/>
              <a:t> εβδομαδιαίες εργασίες: </a:t>
            </a:r>
            <a:r>
              <a:rPr lang="en-US" sz="2800" b="1" dirty="0"/>
              <a:t>1.25</a:t>
            </a:r>
            <a:r>
              <a:rPr lang="el-GR" sz="2800" b="1" dirty="0"/>
              <a:t> </a:t>
            </a:r>
            <a:r>
              <a:rPr lang="en-US" sz="2800" b="1" dirty="0"/>
              <a:t>β</a:t>
            </a:r>
            <a:r>
              <a:rPr lang="el-GR" sz="2800" b="1" dirty="0" err="1"/>
              <a:t>αθμο</a:t>
            </a:r>
            <a:r>
              <a:rPr lang="en-US" sz="2800" b="1" dirty="0" err="1"/>
              <a:t>ύ</a:t>
            </a:r>
            <a:r>
              <a:rPr lang="el-GR" sz="2800" b="1" dirty="0"/>
              <a:t>ς η κάθε εργασία </a:t>
            </a:r>
            <a:endParaRPr lang="en-GR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CD5CE4-3387-2616-A7AC-23C7E988BA54}"/>
              </a:ext>
            </a:extLst>
          </p:cNvPr>
          <p:cNvSpPr txBox="1"/>
          <p:nvPr/>
        </p:nvSpPr>
        <p:spPr>
          <a:xfrm>
            <a:off x="1473593" y="3524136"/>
            <a:ext cx="1040271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l-GR" sz="2400" dirty="0"/>
              <a:t>Έχοντας παρακολουθήσει το μάθημα και έχοντας τους δοσμένους κώδικες η κάθε εργασία δεν θα σας παίρνει πάνω από μία ώρα !</a:t>
            </a:r>
            <a:br>
              <a:rPr lang="el-GR" sz="2400" dirty="0"/>
            </a:br>
            <a:endParaRPr lang="el-G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l-GR" sz="2400" dirty="0"/>
              <a:t>Οι εβδομαδιαίες εργασίες θα είναι </a:t>
            </a:r>
            <a:r>
              <a:rPr lang="el-GR" sz="2400" u="sng" dirty="0"/>
              <a:t>μόνο κώδικες</a:t>
            </a:r>
            <a:r>
              <a:rPr lang="el-GR" sz="2400" dirty="0"/>
              <a:t>, δεν θα έχουν αναφορές !</a:t>
            </a:r>
          </a:p>
          <a:p>
            <a:endParaRPr lang="en-GR" sz="28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7335528-6C8C-38C3-27A3-DBC5F63E8071}"/>
              </a:ext>
            </a:extLst>
          </p:cNvPr>
          <p:cNvCxnSpPr>
            <a:cxnSpLocks/>
          </p:cNvCxnSpPr>
          <p:nvPr/>
        </p:nvCxnSpPr>
        <p:spPr>
          <a:xfrm>
            <a:off x="914905" y="1365080"/>
            <a:ext cx="0" cy="5492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507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0FA3F5-CA1B-E7B2-4DC7-77A776CB2F49}"/>
              </a:ext>
            </a:extLst>
          </p:cNvPr>
          <p:cNvSpPr txBox="1"/>
          <p:nvPr/>
        </p:nvSpPr>
        <p:spPr>
          <a:xfrm>
            <a:off x="937115" y="2847173"/>
            <a:ext cx="8971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/>
              <a:t>Π</a:t>
            </a:r>
            <a:r>
              <a:rPr lang="el-GR" sz="4800" dirty="0" err="1"/>
              <a:t>αρ</a:t>
            </a:r>
            <a:r>
              <a:rPr lang="en-US" sz="4800" dirty="0" err="1"/>
              <a:t>ά</a:t>
            </a:r>
            <a:r>
              <a:rPr lang="el-GR" sz="4800" dirty="0" err="1"/>
              <a:t>δοση</a:t>
            </a:r>
            <a:r>
              <a:rPr lang="el-GR" sz="4800" dirty="0"/>
              <a:t> εργασιών</a:t>
            </a:r>
            <a:endParaRPr lang="en-GR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380EE0-F9D0-CA04-DD88-A3DAF8AD8E59}"/>
              </a:ext>
            </a:extLst>
          </p:cNvPr>
          <p:cNvSpPr txBox="1"/>
          <p:nvPr/>
        </p:nvSpPr>
        <p:spPr>
          <a:xfrm>
            <a:off x="234516" y="3874113"/>
            <a:ext cx="117229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/>
              <a:t>Οι εργασίες θα παραδίδονται </a:t>
            </a:r>
            <a:r>
              <a:rPr lang="el-GR" sz="3200" b="1" u="sng" dirty="0"/>
              <a:t>αποκλειστικά</a:t>
            </a:r>
            <a:r>
              <a:rPr lang="el-GR" sz="3200" u="sng" dirty="0"/>
              <a:t> ανεβαίνοντας σε ατομικό</a:t>
            </a:r>
            <a:r>
              <a:rPr lang="en-US" sz="3200" u="sng" dirty="0"/>
              <a:t> </a:t>
            </a:r>
            <a:r>
              <a:rPr lang="el-GR" sz="3200" u="sng" dirty="0"/>
              <a:t>σας r</a:t>
            </a:r>
            <a:r>
              <a:rPr lang="en-US" sz="3200" u="sng" dirty="0" err="1"/>
              <a:t>epo</a:t>
            </a:r>
            <a:r>
              <a:rPr lang="en-US" sz="3200" u="sng" dirty="0"/>
              <a:t> </a:t>
            </a:r>
            <a:r>
              <a:rPr lang="el-GR" sz="3200" u="sng" dirty="0"/>
              <a:t>στο </a:t>
            </a:r>
            <a:r>
              <a:rPr lang="en-US" sz="3200" b="1" u="sng" dirty="0" err="1"/>
              <a:t>github</a:t>
            </a:r>
            <a:r>
              <a:rPr lang="en-US" sz="3200" dirty="0"/>
              <a:t>, </a:t>
            </a:r>
            <a:r>
              <a:rPr lang="el-GR" sz="3200" dirty="0"/>
              <a:t>το οποίο θα δημιουργήσουμε</a:t>
            </a:r>
            <a:r>
              <a:rPr lang="en-US" sz="3200" dirty="0"/>
              <a:t> </a:t>
            </a:r>
            <a:r>
              <a:rPr lang="el-GR" sz="3200" dirty="0"/>
              <a:t>τώρα και θα το κάνετε s</a:t>
            </a:r>
            <a:r>
              <a:rPr lang="en-US" sz="3200" dirty="0"/>
              <a:t>hare </a:t>
            </a:r>
            <a:r>
              <a:rPr lang="el-GR" sz="3200" dirty="0"/>
              <a:t>με εμένα (g</a:t>
            </a:r>
            <a:r>
              <a:rPr lang="en-US" sz="3200" dirty="0"/>
              <a:t>it ID: </a:t>
            </a:r>
            <a:r>
              <a:rPr lang="en-US" sz="3200" dirty="0" err="1"/>
              <a:t>RDomenikos</a:t>
            </a:r>
            <a:r>
              <a:rPr lang="en-US" sz="3200" dirty="0"/>
              <a:t> )</a:t>
            </a:r>
            <a:endParaRPr lang="el-GR" sz="3200" dirty="0"/>
          </a:p>
          <a:p>
            <a:endParaRPr lang="el-GR" sz="3200" dirty="0"/>
          </a:p>
          <a:p>
            <a:r>
              <a:rPr lang="el-GR" sz="3200" dirty="0"/>
              <a:t>Εργασίες σε </a:t>
            </a:r>
            <a:r>
              <a:rPr lang="en-US" sz="3200" dirty="0"/>
              <a:t>email </a:t>
            </a:r>
            <a:r>
              <a:rPr lang="el-GR" sz="3200" dirty="0"/>
              <a:t>θα γίνονται δεκτές μόνο κατ’ εξαίρεση</a:t>
            </a:r>
            <a:endParaRPr lang="en-GR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77C842-3B12-9C02-1A3D-A4F2A8C06377}"/>
              </a:ext>
            </a:extLst>
          </p:cNvPr>
          <p:cNvSpPr txBox="1"/>
          <p:nvPr/>
        </p:nvSpPr>
        <p:spPr>
          <a:xfrm>
            <a:off x="402772" y="1391388"/>
            <a:ext cx="9274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R" sz="2400" dirty="0">
                <a:hlinkClick r:id="rId3"/>
              </a:rPr>
              <a:t>https://github.com/RDomenikos/Thermodynamics_Software_2023</a:t>
            </a:r>
            <a:r>
              <a:rPr lang="el-GR" sz="2400" dirty="0"/>
              <a:t> </a:t>
            </a:r>
            <a:endParaRPr lang="en-GR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E88B7-6FD3-60C5-F19A-69CD6900D1C4}"/>
              </a:ext>
            </a:extLst>
          </p:cNvPr>
          <p:cNvSpPr txBox="1"/>
          <p:nvPr/>
        </p:nvSpPr>
        <p:spPr>
          <a:xfrm>
            <a:off x="937116" y="191059"/>
            <a:ext cx="8971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800" dirty="0"/>
              <a:t>Διανομή Κώδικα/Παρουσιάσεων</a:t>
            </a:r>
            <a:endParaRPr lang="en-GR" sz="48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B58ABC-4029-3423-61BD-6E46E7F25DD0}"/>
              </a:ext>
            </a:extLst>
          </p:cNvPr>
          <p:cNvCxnSpPr>
            <a:cxnSpLocks/>
          </p:cNvCxnSpPr>
          <p:nvPr/>
        </p:nvCxnSpPr>
        <p:spPr>
          <a:xfrm>
            <a:off x="0" y="1022056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3CDD98-EEFF-4778-1C16-78A5CE0E3D3B}"/>
              </a:ext>
            </a:extLst>
          </p:cNvPr>
          <p:cNvCxnSpPr>
            <a:cxnSpLocks/>
          </p:cNvCxnSpPr>
          <p:nvPr/>
        </p:nvCxnSpPr>
        <p:spPr>
          <a:xfrm>
            <a:off x="9939" y="3743484"/>
            <a:ext cx="121721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5129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000B050-B7EE-EB0F-0A2A-EE6FEC603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01353" cy="6860925"/>
          </a:xfrm>
          <a:prstGeom prst="rect">
            <a:avLst/>
          </a:prstGeom>
        </p:spPr>
      </p:pic>
      <p:sp>
        <p:nvSpPr>
          <p:cNvPr id="5" name="Doughnut 4">
            <a:extLst>
              <a:ext uri="{FF2B5EF4-FFF2-40B4-BE49-F238E27FC236}">
                <a16:creationId xmlns:a16="http://schemas.microsoft.com/office/drawing/2014/main" id="{4E488F0B-6D25-CC32-D69C-CE7F71008A96}"/>
              </a:ext>
            </a:extLst>
          </p:cNvPr>
          <p:cNvSpPr/>
          <p:nvPr/>
        </p:nvSpPr>
        <p:spPr>
          <a:xfrm>
            <a:off x="2202115" y="3733171"/>
            <a:ext cx="3737705" cy="1083148"/>
          </a:xfrm>
          <a:prstGeom prst="donut">
            <a:avLst>
              <a:gd name="adj" fmla="val 4547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30BAAEBD-BF11-3899-8D02-E4E307059543}"/>
              </a:ext>
            </a:extLst>
          </p:cNvPr>
          <p:cNvSpPr/>
          <p:nvPr/>
        </p:nvSpPr>
        <p:spPr>
          <a:xfrm rot="18212769">
            <a:off x="1794885" y="3034660"/>
            <a:ext cx="239338" cy="1213224"/>
          </a:xfrm>
          <a:prstGeom prst="downArrow">
            <a:avLst>
              <a:gd name="adj1" fmla="val 23245"/>
              <a:gd name="adj2" fmla="val 1067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8C75EA-76F6-20CC-DB03-2D937CACF3F9}"/>
              </a:ext>
            </a:extLst>
          </p:cNvPr>
          <p:cNvSpPr txBox="1"/>
          <p:nvPr/>
        </p:nvSpPr>
        <p:spPr>
          <a:xfrm>
            <a:off x="2350234" y="4120856"/>
            <a:ext cx="193459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R" sz="1400" b="1" dirty="0">
                <a:solidFill>
                  <a:srgbClr val="FF0000"/>
                </a:solidFill>
              </a:rPr>
              <a:t>mc12003@mail.ntua.gr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469D45-0A4E-E004-9520-54B06D603EDB}"/>
              </a:ext>
            </a:extLst>
          </p:cNvPr>
          <p:cNvSpPr txBox="1"/>
          <p:nvPr/>
        </p:nvSpPr>
        <p:spPr>
          <a:xfrm>
            <a:off x="3317533" y="549094"/>
            <a:ext cx="69978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 b="1" dirty="0">
                <a:solidFill>
                  <a:srgbClr val="FF0000"/>
                </a:solidFill>
              </a:rPr>
              <a:t>Π</a:t>
            </a:r>
            <a:r>
              <a:rPr lang="en-GR" sz="4000" b="1" dirty="0">
                <a:solidFill>
                  <a:srgbClr val="FF0000"/>
                </a:solidFill>
              </a:rPr>
              <a:t>ά</a:t>
            </a:r>
            <a:r>
              <a:rPr lang="el-GR" sz="4000" b="1" dirty="0">
                <a:solidFill>
                  <a:srgbClr val="FF0000"/>
                </a:solidFill>
              </a:rPr>
              <a:t>με να φτιάξουμε G</a:t>
            </a:r>
            <a:r>
              <a:rPr lang="en-US" sz="4000" b="1" dirty="0" err="1">
                <a:solidFill>
                  <a:srgbClr val="FF0000"/>
                </a:solidFill>
              </a:rPr>
              <a:t>itHub</a:t>
            </a:r>
            <a:r>
              <a:rPr lang="en-US" sz="4000" b="1" dirty="0">
                <a:solidFill>
                  <a:srgbClr val="FF0000"/>
                </a:solidFill>
              </a:rPr>
              <a:t> !!</a:t>
            </a:r>
            <a:endParaRPr lang="en-GR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51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CA27172-13D6-E0D8-F13F-A86B135E3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1369"/>
            <a:ext cx="12178890" cy="622698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335D95-3C95-009A-3130-3DDA35EBE784}"/>
              </a:ext>
            </a:extLst>
          </p:cNvPr>
          <p:cNvSpPr/>
          <p:nvPr/>
        </p:nvSpPr>
        <p:spPr>
          <a:xfrm>
            <a:off x="324952" y="1738116"/>
            <a:ext cx="2289779" cy="14433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  <p:sp>
        <p:nvSpPr>
          <p:cNvPr id="6" name="Doughnut 5">
            <a:extLst>
              <a:ext uri="{FF2B5EF4-FFF2-40B4-BE49-F238E27FC236}">
                <a16:creationId xmlns:a16="http://schemas.microsoft.com/office/drawing/2014/main" id="{A9AB5DC5-001F-68DD-3977-2C193C3E8D70}"/>
              </a:ext>
            </a:extLst>
          </p:cNvPr>
          <p:cNvSpPr/>
          <p:nvPr/>
        </p:nvSpPr>
        <p:spPr>
          <a:xfrm>
            <a:off x="1836358" y="982414"/>
            <a:ext cx="906843" cy="460978"/>
          </a:xfrm>
          <a:prstGeom prst="donut">
            <a:avLst>
              <a:gd name="adj" fmla="val 7156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>
              <a:solidFill>
                <a:schemeClr val="tx1"/>
              </a:solidFill>
            </a:endParaRP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6287B3A0-CB3D-F460-7392-72D0D9A91E42}"/>
              </a:ext>
            </a:extLst>
          </p:cNvPr>
          <p:cNvSpPr/>
          <p:nvPr/>
        </p:nvSpPr>
        <p:spPr>
          <a:xfrm rot="10800000">
            <a:off x="2170110" y="1515698"/>
            <a:ext cx="239338" cy="1213224"/>
          </a:xfrm>
          <a:prstGeom prst="downArrow">
            <a:avLst>
              <a:gd name="adj1" fmla="val 23245"/>
              <a:gd name="adj2" fmla="val 10672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R"/>
          </a:p>
        </p:txBody>
      </p:sp>
    </p:spTree>
    <p:extLst>
      <p:ext uri="{BB962C8B-B14F-4D97-AF65-F5344CB8AC3E}">
        <p14:creationId xmlns:p14="http://schemas.microsoft.com/office/powerpoint/2010/main" val="1142739840"/>
      </p:ext>
    </p:extLst>
  </p:cSld>
  <p:clrMapOvr>
    <a:masterClrMapping/>
  </p:clrMapOvr>
</p:sld>
</file>

<file path=ppt/theme/theme1.xml><?xml version="1.0" encoding="utf-8"?>
<a:theme xmlns:a="http://schemas.openxmlformats.org/drawingml/2006/main" name="Archway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Archway">
      <a:majorFont>
        <a:latin typeface="Felix Titling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wayVTI" id="{309F1D27-9968-4F93-BA7C-3666A757FD2E}" vid="{76D8E8FD-8787-4E56-A14A-C28BF58ABE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2050</TotalTime>
  <Words>1177</Words>
  <Application>Microsoft Macintosh PowerPoint</Application>
  <PresentationFormat>Widescreen</PresentationFormat>
  <Paragraphs>190</Paragraphs>
  <Slides>21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Courier New</vt:lpstr>
      <vt:lpstr>Felix Titling</vt:lpstr>
      <vt:lpstr>Goudy Old Style</vt:lpstr>
      <vt:lpstr>ArchwayVTI</vt:lpstr>
      <vt:lpstr>Λογισμικό Θερμοδυναμικής Με χρήση Python</vt:lpstr>
      <vt:lpstr>PowerPoint Presentation</vt:lpstr>
      <vt:lpstr>Περιεχόμενα Μαθήματος:</vt:lpstr>
      <vt:lpstr>Τι θα χρειαστούμε?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Ας ξεκινήσουμε την Python !!!</vt:lpstr>
      <vt:lpstr>Βασικές Μεταβλητές</vt:lpstr>
      <vt:lpstr>Μετατροπές Μεβλητών</vt:lpstr>
      <vt:lpstr>Βασικές πράξεις</vt:lpstr>
      <vt:lpstr>Βασικές Εντολές</vt:lpstr>
      <vt:lpstr>Ορισμός Συνάρτησης</vt:lpstr>
      <vt:lpstr>Εφαρμογή – Εύρεση 3ης ρίζας υπολογιστικά</vt:lpstr>
      <vt:lpstr>PowerPoint Presentation</vt:lpstr>
      <vt:lpstr>Υπολογιστική Λύση ax3+bx2+cx+d=0</vt:lpstr>
      <vt:lpstr>Εργασία #1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George-Rafael Domenikos</dc:creator>
  <cp:lastModifiedBy>George-Rafael Domenikos</cp:lastModifiedBy>
  <cp:revision>9</cp:revision>
  <dcterms:created xsi:type="dcterms:W3CDTF">2023-10-02T14:54:35Z</dcterms:created>
  <dcterms:modified xsi:type="dcterms:W3CDTF">2023-10-05T15:51:19Z</dcterms:modified>
</cp:coreProperties>
</file>

<file path=docProps/thumbnail.jpeg>
</file>